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</p:sldIdLst>
  <p:sldSz cy="6858000" cx="12192000"/>
  <p:notesSz cx="6858000" cy="9872650"/>
  <p:embeddedFontLst>
    <p:embeddedFont>
      <p:font typeface="Signika"/>
      <p:regular r:id="rId47"/>
      <p:bold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9" roundtripDataSignature="AMtx7mghm4anI/OEn+IxIycxAHUoxWEz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CF182CB-5792-4ED5-9A2E-F36B2117265B}">
  <a:tblStyle styleId="{2CF182CB-5792-4ED5-9A2E-F36B2117265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fill>
          <a:solidFill>
            <a:srgbClr val="D0DEEF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D0DEEF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Signika-bold.fntdata"/><Relationship Id="rId47" Type="http://schemas.openxmlformats.org/officeDocument/2006/relationships/font" Target="fonts/Signika-regular.fntdata"/><Relationship Id="rId49" Type="http://customschemas.google.com/relationships/presentationmetadata" Target="meta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377363"/>
            <a:ext cx="29718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9377363"/>
            <a:ext cx="29718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9377363"/>
            <a:ext cx="29718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8" name="Google Shape;258;p10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1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1" name="Google Shape;271;p11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3" name="Google Shape;313;p12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3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0" name="Google Shape;320;p13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8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7" name="Google Shape;327;p18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3" name="Google Shape;333;p14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5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9" name="Google Shape;339;p15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6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2" name="Google Shape;352;p16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7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8" name="Google Shape;358;p17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9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9" name="Google Shape;369;p19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0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5" name="Google Shape;375;p20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1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2" name="Google Shape;382;p21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2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9" name="Google Shape;389;p22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3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6" name="Google Shape;396;p23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4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3" name="Google Shape;413;p24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5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p25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1" name="Google Shape;421;p25:notes"/>
          <p:cNvSpPr txBox="1"/>
          <p:nvPr>
            <p:ph idx="12" type="sldNum"/>
          </p:nvPr>
        </p:nvSpPr>
        <p:spPr>
          <a:xfrm>
            <a:off x="3884613" y="9377363"/>
            <a:ext cx="29718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6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8" name="Google Shape;428;p26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7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5" name="Google Shape;435;p27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8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1" name="Google Shape;441;p28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9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7" name="Google Shape;447;p29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" name="Google Shape;102;p3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0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4" name="Google Shape;454;p30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1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5" name="Google Shape;465;p31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2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2" name="Google Shape;472;p32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3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8" name="Google Shape;478;p33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4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p34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5" name="Google Shape;485;p34:notes"/>
          <p:cNvSpPr txBox="1"/>
          <p:nvPr>
            <p:ph idx="12" type="sldNum"/>
          </p:nvPr>
        </p:nvSpPr>
        <p:spPr>
          <a:xfrm>
            <a:off x="3884613" y="9377363"/>
            <a:ext cx="29718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5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1" name="Google Shape;491;p35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6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7" name="Google Shape;497;p36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7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5" name="Google Shape;505;p37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8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2" name="Google Shape;512;p38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157aa2a8e36_0_0:notes"/>
          <p:cNvSpPr txBox="1"/>
          <p:nvPr>
            <p:ph idx="1" type="body"/>
          </p:nvPr>
        </p:nvSpPr>
        <p:spPr>
          <a:xfrm>
            <a:off x="685800" y="4751388"/>
            <a:ext cx="5486400" cy="38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9" name="Google Shape;519;g157aa2a8e36_0_0:notes"/>
          <p:cNvSpPr/>
          <p:nvPr>
            <p:ph idx="2" type="sldImg"/>
          </p:nvPr>
        </p:nvSpPr>
        <p:spPr>
          <a:xfrm>
            <a:off x="468313" y="1233488"/>
            <a:ext cx="59214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" name="Google Shape;131;p4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9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p39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6" name="Google Shape;526;p39:notes"/>
          <p:cNvSpPr txBox="1"/>
          <p:nvPr>
            <p:ph idx="12" type="sldNum"/>
          </p:nvPr>
        </p:nvSpPr>
        <p:spPr>
          <a:xfrm>
            <a:off x="3884613" y="9377363"/>
            <a:ext cx="29718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" name="Google Shape;172;p5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" name="Google Shape;182;p6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9" name="Google Shape;199;p7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9" name="Google Shape;209;p8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9:notes"/>
          <p:cNvSpPr/>
          <p:nvPr>
            <p:ph idx="2" type="sldImg"/>
          </p:nvPr>
        </p:nvSpPr>
        <p:spPr>
          <a:xfrm>
            <a:off x="468313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p9:notes"/>
          <p:cNvSpPr txBox="1"/>
          <p:nvPr>
            <p:ph idx="1" type="body"/>
          </p:nvPr>
        </p:nvSpPr>
        <p:spPr>
          <a:xfrm>
            <a:off x="685800" y="4751388"/>
            <a:ext cx="5486400" cy="388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p9:notes"/>
          <p:cNvSpPr txBox="1"/>
          <p:nvPr>
            <p:ph idx="12" type="sldNum"/>
          </p:nvPr>
        </p:nvSpPr>
        <p:spPr>
          <a:xfrm>
            <a:off x="3884613" y="9377363"/>
            <a:ext cx="29718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is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4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4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4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4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2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jpg"/><Relationship Id="rId4" Type="http://schemas.openxmlformats.org/officeDocument/2006/relationships/image" Target="../media/image23.png"/><Relationship Id="rId5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2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4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jpg"/><Relationship Id="rId10" Type="http://schemas.openxmlformats.org/officeDocument/2006/relationships/image" Target="../media/image43.jpg"/><Relationship Id="rId13" Type="http://schemas.openxmlformats.org/officeDocument/2006/relationships/image" Target="../media/image37.jpg"/><Relationship Id="rId1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35.jpg"/><Relationship Id="rId9" Type="http://schemas.openxmlformats.org/officeDocument/2006/relationships/image" Target="../media/image27.jpg"/><Relationship Id="rId15" Type="http://schemas.openxmlformats.org/officeDocument/2006/relationships/image" Target="../media/image46.jpg"/><Relationship Id="rId14" Type="http://schemas.openxmlformats.org/officeDocument/2006/relationships/image" Target="../media/image39.jpg"/><Relationship Id="rId5" Type="http://schemas.openxmlformats.org/officeDocument/2006/relationships/image" Target="../media/image38.jpg"/><Relationship Id="rId6" Type="http://schemas.openxmlformats.org/officeDocument/2006/relationships/image" Target="../media/image36.jpg"/><Relationship Id="rId7" Type="http://schemas.openxmlformats.org/officeDocument/2006/relationships/image" Target="../media/image26.jpg"/><Relationship Id="rId8" Type="http://schemas.openxmlformats.org/officeDocument/2006/relationships/image" Target="../media/image3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5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5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Relationship Id="rId4" Type="http://schemas.openxmlformats.org/officeDocument/2006/relationships/image" Target="../media/image5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Relationship Id="rId4" Type="http://schemas.openxmlformats.org/officeDocument/2006/relationships/image" Target="../media/image50.jpg"/><Relationship Id="rId5" Type="http://schemas.openxmlformats.org/officeDocument/2006/relationships/image" Target="../media/image5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Relationship Id="rId4" Type="http://schemas.openxmlformats.org/officeDocument/2006/relationships/image" Target="../media/image5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Relationship Id="rId4" Type="http://schemas.openxmlformats.org/officeDocument/2006/relationships/image" Target="../media/image5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Relationship Id="rId4" Type="http://schemas.openxmlformats.org/officeDocument/2006/relationships/image" Target="../media/image4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Relationship Id="rId4" Type="http://schemas.openxmlformats.org/officeDocument/2006/relationships/image" Target="../media/image54.jpg"/><Relationship Id="rId5" Type="http://schemas.openxmlformats.org/officeDocument/2006/relationships/image" Target="../media/image59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png"/><Relationship Id="rId4" Type="http://schemas.openxmlformats.org/officeDocument/2006/relationships/image" Target="../media/image55.jpg"/><Relationship Id="rId5" Type="http://schemas.openxmlformats.org/officeDocument/2006/relationships/image" Target="../media/image6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png"/><Relationship Id="rId4" Type="http://schemas.openxmlformats.org/officeDocument/2006/relationships/image" Target="../media/image5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0" Type="http://schemas.openxmlformats.org/officeDocument/2006/relationships/hyperlink" Target="mailto:planodiretor@agenciarmbh.mg.gov.br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png"/><Relationship Id="rId4" Type="http://schemas.openxmlformats.org/officeDocument/2006/relationships/hyperlink" Target="http://www.agenciarmbh.mg.gov.br/" TargetMode="External"/><Relationship Id="rId9" Type="http://schemas.openxmlformats.org/officeDocument/2006/relationships/hyperlink" Target="http://www.agenciarmbh.mg.gov.br/" TargetMode="External"/><Relationship Id="rId5" Type="http://schemas.openxmlformats.org/officeDocument/2006/relationships/hyperlink" Target="http://www.agenciarmbh.mg.gov.br/" TargetMode="External"/><Relationship Id="rId6" Type="http://schemas.openxmlformats.org/officeDocument/2006/relationships/hyperlink" Target="http://www.agenciarmbh.mg.gov.br/" TargetMode="External"/><Relationship Id="rId7" Type="http://schemas.openxmlformats.org/officeDocument/2006/relationships/hyperlink" Target="http://www.agenciarmbh.mg.gov.br/" TargetMode="External"/><Relationship Id="rId8" Type="http://schemas.openxmlformats.org/officeDocument/2006/relationships/hyperlink" Target="http://www.agenciarmbh.mg.gov.br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5.jpg"/><Relationship Id="rId5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2.png"/><Relationship Id="rId6" Type="http://schemas.openxmlformats.org/officeDocument/2006/relationships/image" Target="../media/image11.jpg"/><Relationship Id="rId7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20.jpg"/><Relationship Id="rId5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1261050" y="845041"/>
            <a:ext cx="7222500" cy="5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3° AUDIÊNCIA PÚBLICA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REVISÃO DO PLANO DIRETOR MUNICIPAL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DE SANTA LUZIA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ESTRUTURAÇÃO TERRITORIAL PRELIMINAR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SETEMBRO/2022</a:t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94167" y="90054"/>
            <a:ext cx="2662835" cy="667789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0"/>
          <p:cNvSpPr/>
          <p:nvPr/>
        </p:nvSpPr>
        <p:spPr>
          <a:xfrm>
            <a:off x="7090888" y="4132681"/>
            <a:ext cx="2593523" cy="2563589"/>
          </a:xfrm>
          <a:prstGeom prst="ellipse">
            <a:avLst/>
          </a:prstGeom>
          <a:solidFill>
            <a:srgbClr val="FFD966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0"/>
          <p:cNvSpPr/>
          <p:nvPr/>
        </p:nvSpPr>
        <p:spPr>
          <a:xfrm>
            <a:off x="7062314" y="1539542"/>
            <a:ext cx="2650672" cy="2563589"/>
          </a:xfrm>
          <a:prstGeom prst="ellipse">
            <a:avLst/>
          </a:prstGeom>
          <a:solidFill>
            <a:srgbClr val="A8D08C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10"/>
          <p:cNvPicPr preferRelativeResize="0"/>
          <p:nvPr/>
        </p:nvPicPr>
        <p:blipFill rotWithShape="1">
          <a:blip r:embed="rId4">
            <a:alphaModFix amt="80000"/>
          </a:blip>
          <a:srcRect b="0" l="0" r="0" t="0"/>
          <a:stretch/>
        </p:blipFill>
        <p:spPr>
          <a:xfrm>
            <a:off x="367213" y="63051"/>
            <a:ext cx="1203794" cy="120379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0"/>
          <p:cNvSpPr/>
          <p:nvPr/>
        </p:nvSpPr>
        <p:spPr>
          <a:xfrm>
            <a:off x="1801410" y="354751"/>
            <a:ext cx="9512691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pt-BR" sz="38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COMPETÊNCIAS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5" name="Google Shape;265;p10"/>
          <p:cNvCxnSpPr/>
          <p:nvPr/>
        </p:nvCxnSpPr>
        <p:spPr>
          <a:xfrm flipH="1" rot="10800000">
            <a:off x="367213" y="1248928"/>
            <a:ext cx="9317198" cy="38982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6" name="Google Shape;266;p10"/>
          <p:cNvSpPr txBox="1"/>
          <p:nvPr/>
        </p:nvSpPr>
        <p:spPr>
          <a:xfrm>
            <a:off x="213234" y="1470414"/>
            <a:ext cx="6720967" cy="5324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b="1" i="0" lang="pt-BR" sz="2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IDENTIFICA NÚCLEOS URBANOS INFORMAIS;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b="1" i="0" lang="pt-BR" sz="2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PREVÊ INSTRUMENTOS DE POLÍTICA HABITACIONAL;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b="1" i="0" lang="pt-BR" sz="2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DEFINE DIRETRIZES E LOCAIS PARA INSTALAÇÃO DE INFRAESTRUTURA;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b="1" i="0" lang="pt-BR" sz="2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DEFINE PARÂMETROS PARA NOVOS PROCESSOS DE URBANIZAÇÃO;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b="1" i="0" lang="pt-BR" sz="2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DEFINE A HIERARQUIZAÇÃO DO SISTEMA VIÁRIO E DÁ DIRETRIZES;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b="1" i="0" lang="pt-BR" sz="2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PREVÊ INSTRUMENTOS DE POLÍTICA URBANA;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b="1" i="0" lang="pt-BR" sz="2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REGULA A COMPATIBILIDADE COM DIFERENTES USOS DO SOLO;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b="1" i="0" lang="pt-BR" sz="2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REVALORIZA ÁREAS RURAIS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b="1" i="0" lang="pt-BR" sz="2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DEFINE DIRETRIZES ESPECIAIS PARA URBANIZAÇÃO (MEIO AMBIENTE, HABITAÇÃO, PATRIMÔNIO CULTURAL, TURISMO E DESENVOLVIMENTO SOCIOECONÔMICO).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0"/>
          <p:cNvSpPr txBox="1"/>
          <p:nvPr/>
        </p:nvSpPr>
        <p:spPr>
          <a:xfrm>
            <a:off x="7005163" y="2391373"/>
            <a:ext cx="2764971" cy="22159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APLICAÇÃO DAS POLÍTICAS PÚBLICAS E DO PLANO DIRETOR</a:t>
            </a:r>
            <a:endParaRPr b="0" i="0" sz="1600" u="none" cap="none" strike="noStrike">
              <a:solidFill>
                <a:srgbClr val="2516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0"/>
          <p:cNvSpPr txBox="1"/>
          <p:nvPr/>
        </p:nvSpPr>
        <p:spPr>
          <a:xfrm>
            <a:off x="5340614" y="5033191"/>
            <a:ext cx="609407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ALINHAMENTO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ORÇAMENTO MUNICIPAL</a:t>
            </a:r>
            <a:endParaRPr b="0" i="0" sz="1600" u="none" cap="none" strike="noStrike">
              <a:solidFill>
                <a:srgbClr val="2516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1"/>
          <p:cNvSpPr/>
          <p:nvPr/>
        </p:nvSpPr>
        <p:spPr>
          <a:xfrm>
            <a:off x="507543" y="1084235"/>
            <a:ext cx="2917373" cy="393424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1660"/>
              </a:buClr>
              <a:buSzPts val="1600"/>
              <a:buFont typeface="Calibri"/>
              <a:buNone/>
            </a:pPr>
            <a:r>
              <a:rPr b="1" i="0" lang="pt-BR" sz="16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COMPLEXO</a:t>
            </a:r>
            <a:endParaRPr b="1" i="0" sz="1600" u="none" cap="none" strike="noStrike">
              <a:solidFill>
                <a:srgbClr val="2516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1"/>
          <p:cNvSpPr/>
          <p:nvPr/>
        </p:nvSpPr>
        <p:spPr>
          <a:xfrm>
            <a:off x="507542" y="1601361"/>
            <a:ext cx="2917373" cy="393424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EXTENSO</a:t>
            </a:r>
            <a:endParaRPr b="1" i="0" sz="1600" u="none" cap="none" strike="noStrike">
              <a:solidFill>
                <a:srgbClr val="2516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1"/>
          <p:cNvSpPr/>
          <p:nvPr/>
        </p:nvSpPr>
        <p:spPr>
          <a:xfrm>
            <a:off x="507542" y="2118487"/>
            <a:ext cx="2917373" cy="393424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1660"/>
              </a:buClr>
              <a:buSzPts val="1600"/>
              <a:buFont typeface="Calibri"/>
              <a:buNone/>
            </a:pPr>
            <a:r>
              <a:rPr b="1" i="0" lang="pt-BR" sz="16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CONSERVADOR</a:t>
            </a:r>
            <a:endParaRPr b="1" i="0" sz="1600" u="none" cap="none" strike="noStrike">
              <a:solidFill>
                <a:srgbClr val="2516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1"/>
          <p:cNvSpPr/>
          <p:nvPr/>
        </p:nvSpPr>
        <p:spPr>
          <a:xfrm>
            <a:off x="507545" y="2672285"/>
            <a:ext cx="2917373" cy="393424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SETORIZADO</a:t>
            </a:r>
            <a:endParaRPr b="1" i="0" sz="1600" u="none" cap="none" strike="noStrike">
              <a:solidFill>
                <a:srgbClr val="2516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1"/>
          <p:cNvSpPr/>
          <p:nvPr/>
        </p:nvSpPr>
        <p:spPr>
          <a:xfrm>
            <a:off x="507544" y="3189411"/>
            <a:ext cx="2917373" cy="393424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1660"/>
              </a:buClr>
              <a:buSzPts val="1600"/>
              <a:buFont typeface="Calibri"/>
              <a:buNone/>
            </a:pPr>
            <a:r>
              <a:rPr b="1" i="0" lang="pt-BR" sz="16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AMBIENTAL</a:t>
            </a:r>
            <a:endParaRPr b="1" i="0" sz="1600" u="none" cap="none" strike="noStrike">
              <a:solidFill>
                <a:srgbClr val="2516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1"/>
          <p:cNvSpPr/>
          <p:nvPr/>
        </p:nvSpPr>
        <p:spPr>
          <a:xfrm>
            <a:off x="507544" y="3788052"/>
            <a:ext cx="2917373" cy="393424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DES. ECONÔMICO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1"/>
          <p:cNvSpPr/>
          <p:nvPr/>
        </p:nvSpPr>
        <p:spPr>
          <a:xfrm>
            <a:off x="507546" y="4304311"/>
            <a:ext cx="2917373" cy="393424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1660"/>
              </a:buClr>
              <a:buSzPts val="1600"/>
              <a:buFont typeface="Calibri"/>
              <a:buNone/>
            </a:pPr>
            <a:r>
              <a:rPr b="1" i="0" lang="pt-BR" sz="16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PROPOSITIVO</a:t>
            </a:r>
            <a:endParaRPr b="1" i="0" sz="1600" u="none" cap="none" strike="noStrike">
              <a:solidFill>
                <a:srgbClr val="2516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1"/>
          <p:cNvSpPr/>
          <p:nvPr/>
        </p:nvSpPr>
        <p:spPr>
          <a:xfrm>
            <a:off x="507545" y="4820570"/>
            <a:ext cx="2917373" cy="393424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BÁSICO</a:t>
            </a:r>
            <a:endParaRPr b="1" i="0" sz="1600" u="none" cap="none" strike="noStrike">
              <a:solidFill>
                <a:srgbClr val="2516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1"/>
          <p:cNvSpPr/>
          <p:nvPr/>
        </p:nvSpPr>
        <p:spPr>
          <a:xfrm>
            <a:off x="5754458" y="1084235"/>
            <a:ext cx="3370487" cy="393424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OBJETIVO</a:t>
            </a:r>
            <a:endParaRPr b="1" i="0" sz="1600" u="none" cap="none" strike="noStrike">
              <a:solidFill>
                <a:srgbClr val="2516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1"/>
          <p:cNvSpPr/>
          <p:nvPr/>
        </p:nvSpPr>
        <p:spPr>
          <a:xfrm>
            <a:off x="5754457" y="1601361"/>
            <a:ext cx="3370488" cy="393424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1660"/>
              </a:buClr>
              <a:buSzPts val="1600"/>
              <a:buFont typeface="Calibri"/>
              <a:buNone/>
            </a:pPr>
            <a:r>
              <a:rPr b="1" i="0" lang="pt-BR" sz="16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COMPACTO</a:t>
            </a:r>
            <a:endParaRPr b="1" i="0" sz="1600" u="none" cap="none" strike="noStrike">
              <a:solidFill>
                <a:srgbClr val="2516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1"/>
          <p:cNvSpPr/>
          <p:nvPr/>
        </p:nvSpPr>
        <p:spPr>
          <a:xfrm>
            <a:off x="5754457" y="2118487"/>
            <a:ext cx="3370488" cy="393424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INOVADOR</a:t>
            </a:r>
            <a:endParaRPr b="1" i="0" sz="1600" u="none" cap="none" strike="noStrike">
              <a:solidFill>
                <a:srgbClr val="2516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1"/>
          <p:cNvSpPr/>
          <p:nvPr/>
        </p:nvSpPr>
        <p:spPr>
          <a:xfrm>
            <a:off x="5754460" y="2672285"/>
            <a:ext cx="3370488" cy="393424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1660"/>
              </a:buClr>
              <a:buSzPts val="1600"/>
              <a:buFont typeface="Calibri"/>
              <a:buNone/>
            </a:pPr>
            <a:r>
              <a:rPr b="1" i="0" lang="pt-BR" sz="16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INTERDISCIPLINAR</a:t>
            </a:r>
            <a:endParaRPr b="1" i="0" sz="1600" u="none" cap="none" strike="noStrike">
              <a:solidFill>
                <a:srgbClr val="2516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1"/>
          <p:cNvSpPr/>
          <p:nvPr/>
        </p:nvSpPr>
        <p:spPr>
          <a:xfrm>
            <a:off x="5754459" y="3189411"/>
            <a:ext cx="3370489" cy="393424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SÓCIOAMBIENTAL</a:t>
            </a:r>
            <a:endParaRPr b="1" i="0" sz="1600" u="none" cap="none" strike="noStrike">
              <a:solidFill>
                <a:srgbClr val="2516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1"/>
          <p:cNvSpPr/>
          <p:nvPr/>
        </p:nvSpPr>
        <p:spPr>
          <a:xfrm>
            <a:off x="5754460" y="3788052"/>
            <a:ext cx="3370489" cy="393424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DES. SOCIOECONÔMICO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1"/>
          <p:cNvSpPr/>
          <p:nvPr/>
        </p:nvSpPr>
        <p:spPr>
          <a:xfrm>
            <a:off x="5754461" y="4304311"/>
            <a:ext cx="3370484" cy="393424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EXECUTIVO</a:t>
            </a:r>
            <a:endParaRPr b="1" i="0" sz="1600" u="none" cap="none" strike="noStrike">
              <a:solidFill>
                <a:srgbClr val="2516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1"/>
          <p:cNvSpPr/>
          <p:nvPr/>
        </p:nvSpPr>
        <p:spPr>
          <a:xfrm>
            <a:off x="5754460" y="4820570"/>
            <a:ext cx="3370484" cy="393424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1660"/>
              </a:buClr>
              <a:buSzPts val="1600"/>
              <a:buFont typeface="Calibri"/>
              <a:buNone/>
            </a:pPr>
            <a:r>
              <a:rPr b="1" i="0" lang="pt-BR" sz="16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COMPLET</a:t>
            </a:r>
            <a:r>
              <a:rPr b="1" i="0" lang="pt-BR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i="0" sz="1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9" name="Google Shape;289;p11"/>
          <p:cNvCxnSpPr>
            <a:stCxn id="273" idx="3"/>
            <a:endCxn id="281" idx="1"/>
          </p:cNvCxnSpPr>
          <p:nvPr/>
        </p:nvCxnSpPr>
        <p:spPr>
          <a:xfrm>
            <a:off x="3424916" y="1280947"/>
            <a:ext cx="2329500" cy="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0" name="Google Shape;290;p11"/>
          <p:cNvCxnSpPr>
            <a:stCxn id="274" idx="3"/>
            <a:endCxn id="282" idx="1"/>
          </p:cNvCxnSpPr>
          <p:nvPr/>
        </p:nvCxnSpPr>
        <p:spPr>
          <a:xfrm>
            <a:off x="3424915" y="1798073"/>
            <a:ext cx="2329500" cy="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1" name="Google Shape;291;p11"/>
          <p:cNvCxnSpPr>
            <a:stCxn id="275" idx="3"/>
            <a:endCxn id="283" idx="1"/>
          </p:cNvCxnSpPr>
          <p:nvPr/>
        </p:nvCxnSpPr>
        <p:spPr>
          <a:xfrm>
            <a:off x="3424915" y="2315199"/>
            <a:ext cx="2329500" cy="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2" name="Google Shape;292;p11"/>
          <p:cNvCxnSpPr>
            <a:stCxn id="276" idx="3"/>
            <a:endCxn id="284" idx="1"/>
          </p:cNvCxnSpPr>
          <p:nvPr/>
        </p:nvCxnSpPr>
        <p:spPr>
          <a:xfrm>
            <a:off x="3424918" y="2868997"/>
            <a:ext cx="2329500" cy="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3" name="Google Shape;293;p11"/>
          <p:cNvCxnSpPr>
            <a:stCxn id="277" idx="3"/>
            <a:endCxn id="285" idx="1"/>
          </p:cNvCxnSpPr>
          <p:nvPr/>
        </p:nvCxnSpPr>
        <p:spPr>
          <a:xfrm>
            <a:off x="3424917" y="3386123"/>
            <a:ext cx="2329500" cy="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4" name="Google Shape;294;p11"/>
          <p:cNvCxnSpPr>
            <a:stCxn id="278" idx="3"/>
            <a:endCxn id="286" idx="1"/>
          </p:cNvCxnSpPr>
          <p:nvPr/>
        </p:nvCxnSpPr>
        <p:spPr>
          <a:xfrm>
            <a:off x="3424917" y="3984764"/>
            <a:ext cx="2329500" cy="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5" name="Google Shape;295;p11"/>
          <p:cNvCxnSpPr>
            <a:stCxn id="279" idx="3"/>
            <a:endCxn id="287" idx="1"/>
          </p:cNvCxnSpPr>
          <p:nvPr/>
        </p:nvCxnSpPr>
        <p:spPr>
          <a:xfrm>
            <a:off x="3424919" y="4501023"/>
            <a:ext cx="2329500" cy="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6" name="Google Shape;296;p11"/>
          <p:cNvCxnSpPr>
            <a:stCxn id="280" idx="3"/>
            <a:endCxn id="288" idx="1"/>
          </p:cNvCxnSpPr>
          <p:nvPr/>
        </p:nvCxnSpPr>
        <p:spPr>
          <a:xfrm>
            <a:off x="3424918" y="5017282"/>
            <a:ext cx="2329500" cy="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97" name="Google Shape;297;p11"/>
          <p:cNvSpPr/>
          <p:nvPr/>
        </p:nvSpPr>
        <p:spPr>
          <a:xfrm>
            <a:off x="507544" y="5407987"/>
            <a:ext cx="2917373" cy="661544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1660"/>
              </a:buClr>
              <a:buSzPts val="1600"/>
              <a:buFont typeface="Calibri"/>
              <a:buNone/>
            </a:pPr>
            <a:r>
              <a:rPr b="1" i="0" lang="pt-BR" sz="16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DIRETRIZES TEXTUAIS</a:t>
            </a:r>
            <a:endParaRPr b="1" i="0" sz="1600" u="none" cap="none" strike="noStrike">
              <a:solidFill>
                <a:srgbClr val="2516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1"/>
          <p:cNvSpPr/>
          <p:nvPr/>
        </p:nvSpPr>
        <p:spPr>
          <a:xfrm>
            <a:off x="5754460" y="5407987"/>
            <a:ext cx="3284765" cy="661544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DIRETRIZES APLICADAS AO TERRITÓRIO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9" name="Google Shape;299;p11"/>
          <p:cNvCxnSpPr>
            <a:stCxn id="297" idx="3"/>
            <a:endCxn id="298" idx="1"/>
          </p:cNvCxnSpPr>
          <p:nvPr/>
        </p:nvCxnSpPr>
        <p:spPr>
          <a:xfrm>
            <a:off x="3424917" y="5738759"/>
            <a:ext cx="2329500" cy="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00" name="Google Shape;300;p11"/>
          <p:cNvSpPr/>
          <p:nvPr/>
        </p:nvSpPr>
        <p:spPr>
          <a:xfrm>
            <a:off x="9608883" y="3136032"/>
            <a:ext cx="2114541" cy="661544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A5A9"/>
              </a:buClr>
              <a:buSzPts val="1800"/>
              <a:buFont typeface="Calibri"/>
              <a:buNone/>
            </a:pPr>
            <a:r>
              <a:rPr b="1" i="0" lang="pt-BR" sz="1800" u="none" cap="none" strike="noStrike">
                <a:solidFill>
                  <a:srgbClr val="16A5A9"/>
                </a:solidFill>
                <a:latin typeface="Calibri"/>
                <a:ea typeface="Calibri"/>
                <a:cs typeface="Calibri"/>
                <a:sym typeface="Calibri"/>
              </a:rPr>
              <a:t>PARTICIPAÇÃO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1"/>
          <p:cNvSpPr/>
          <p:nvPr/>
        </p:nvSpPr>
        <p:spPr>
          <a:xfrm flipH="1" rot="-5400000">
            <a:off x="10345878" y="2920223"/>
            <a:ext cx="2235686" cy="1319338"/>
          </a:xfrm>
          <a:prstGeom prst="curvedUpArrow">
            <a:avLst>
              <a:gd fmla="val 11735" name="adj1"/>
              <a:gd fmla="val 32358" name="adj2"/>
              <a:gd fmla="val 34220" name="adj3"/>
            </a:avLst>
          </a:prstGeom>
          <a:solidFill>
            <a:srgbClr val="FF99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1"/>
          <p:cNvSpPr/>
          <p:nvPr/>
        </p:nvSpPr>
        <p:spPr>
          <a:xfrm flipH="1" rot="5400000">
            <a:off x="8823793" y="2727342"/>
            <a:ext cx="2281407" cy="1403315"/>
          </a:xfrm>
          <a:prstGeom prst="curvedUpArrow">
            <a:avLst>
              <a:gd fmla="val 11735" name="adj1"/>
              <a:gd fmla="val 32358" name="adj2"/>
              <a:gd fmla="val 34220" name="adj3"/>
            </a:avLst>
          </a:prstGeom>
          <a:solidFill>
            <a:srgbClr val="FF99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1"/>
          <p:cNvSpPr txBox="1"/>
          <p:nvPr/>
        </p:nvSpPr>
        <p:spPr>
          <a:xfrm>
            <a:off x="1249369" y="433664"/>
            <a:ext cx="6320961" cy="6186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16A5A9"/>
                </a:solidFill>
                <a:latin typeface="Calibri"/>
                <a:ea typeface="Calibri"/>
                <a:cs typeface="Calibri"/>
                <a:sym typeface="Calibri"/>
              </a:rPr>
              <a:t>ELABORAÇÃO / REVISÃO DE  PLANOS DIRETORES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4" name="Google Shape;304;p11"/>
          <p:cNvGrpSpPr/>
          <p:nvPr/>
        </p:nvGrpSpPr>
        <p:grpSpPr>
          <a:xfrm>
            <a:off x="2" y="6162160"/>
            <a:ext cx="12191998" cy="696232"/>
            <a:chOff x="1" y="6005318"/>
            <a:chExt cx="12191998" cy="856307"/>
          </a:xfrm>
        </p:grpSpPr>
        <p:pic>
          <p:nvPicPr>
            <p:cNvPr id="305" name="Google Shape;305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642844" y="5362475"/>
              <a:ext cx="852682" cy="2138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725753" y="5448504"/>
              <a:ext cx="803632" cy="2015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4728793" y="5452129"/>
              <a:ext cx="803632" cy="2015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6731833" y="5448504"/>
              <a:ext cx="803632" cy="2015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8722553" y="5448504"/>
              <a:ext cx="803632" cy="2015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10747888" y="5413889"/>
              <a:ext cx="803632" cy="208459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2"/>
          <p:cNvSpPr/>
          <p:nvPr/>
        </p:nvSpPr>
        <p:spPr>
          <a:xfrm>
            <a:off x="-71919" y="2835390"/>
            <a:ext cx="473080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 PLANO DIRETOR ABRANGE TODO O MUNICÍPIO</a:t>
            </a:r>
            <a:endParaRPr b="1" i="0" sz="32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2"/>
          <p:cNvSpPr/>
          <p:nvPr/>
        </p:nvSpPr>
        <p:spPr>
          <a:xfrm>
            <a:off x="4744228" y="6535006"/>
            <a:ext cx="542729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LOCALIZAÇÃO DE SANTA LUZIA NA RMBH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4228" y="121506"/>
            <a:ext cx="70104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766"/>
            <a:ext cx="12192000" cy="683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3"/>
          <p:cNvPicPr preferRelativeResize="0"/>
          <p:nvPr/>
        </p:nvPicPr>
        <p:blipFill rotWithShape="1">
          <a:blip r:embed="rId4">
            <a:alphaModFix/>
          </a:blip>
          <a:srcRect b="10944" l="9729" r="10813" t="2302"/>
          <a:stretch/>
        </p:blipFill>
        <p:spPr>
          <a:xfrm>
            <a:off x="-1" y="22766"/>
            <a:ext cx="6239455" cy="6812468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3"/>
          <p:cNvSpPr txBox="1"/>
          <p:nvPr/>
        </p:nvSpPr>
        <p:spPr>
          <a:xfrm>
            <a:off x="5165864" y="3117215"/>
            <a:ext cx="60976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METODOLOGIA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766"/>
            <a:ext cx="12192000" cy="6835234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8"/>
          <p:cNvSpPr txBox="1"/>
          <p:nvPr/>
        </p:nvSpPr>
        <p:spPr>
          <a:xfrm>
            <a:off x="491835" y="455912"/>
            <a:ext cx="9123300" cy="5504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METODOLOGIA DE TRABALHO TÉCNICO-CIENTÍFICA E DOS SABERES LOCAIS: POTENCIALIDADES, CONFLITOS E DESEJOS, OBSERVA:</a:t>
            </a:r>
            <a:endParaRPr b="1" i="0" sz="2000" u="none" cap="none" strike="noStrik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DIRETRIZ GERAL A GESTÃO DEMOCRÁTICA - PARTICIPAÇÃO DA POPULAÇÃO E DE ASSOCIAÇÕES REPRESENTATIVAS DOS SEGMENTOS DA COMUNIDADE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PRÁTICA DE PLANEJAMENTO URBANO NA RMBH – RECOMENDAÇÕES DO ESTATUTO DA METRÓPOLE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CRIAÇÃO NO MUNICÍPIO – NUCLEO GESTOR - FORMADO POR REPRESENTANTES DOS PODERES EXECUTIVO, LEGISLATIVO MUNICIPAL E SOCIEDADE CIVIL.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ODS - AGENDA 2030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MARCO LEGAL – GESTÃO DEMOCRÁTICA: ESTATUTO DA CIDADE - LEI nº. 10.257/01 - RESOLUÇÕES RECOMENDADAS DO MINISTÉRIO DAS CIDADES / CONSELHO DAS CIDADES Nº 25/2005 E Nº 34/2005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766"/>
            <a:ext cx="12192000" cy="6835234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4"/>
          <p:cNvSpPr txBox="1"/>
          <p:nvPr/>
        </p:nvSpPr>
        <p:spPr>
          <a:xfrm>
            <a:off x="290167" y="194678"/>
            <a:ext cx="9696313" cy="6663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RESTRIÇÕES  IMPOSTAS - PANDEMIA DA COVID-19 </a:t>
            </a:r>
            <a:endParaRPr b="1" i="0" sz="2000" u="none" cap="none" strike="noStrik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METODOLOGIA POTENCIALIDADES, CONFLITOS E DESEJOS  -  ADAPTAÇÃO AO MODO VIRTUAL </a:t>
            </a:r>
            <a:endParaRPr b="1" i="0" sz="2000" u="none" cap="none" strike="noStrik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DIAGNÓSTICO DO TERRITÓRIO MUNICIPAL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GERAÇÃO DE INFORMAÇÕES PRIMÁRIAS COLHIDAS ATORES MUNICIPAIS: TOMADA DE DECISÕES PARA FORMULAÇÃO DE CONTEÚDO PARA O PLANOS DIRETORES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FACILIDADE DE INTERPRETAÇÃO DO TERRITÓRIO POR MEIO DO USO DE TECNOLOGIAS GRATUITAS;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QUALIDADE DAS INFORMAÇÕES LEVANTADAS QUE PASSARAM A TER UM CARÁTER PRIMÁRIO E AFETIVO, COM ATORES LOCAIS COMPARTILHANDO SUAS EXPERIÊNCIAS, EXTRAPOLANDO O PROCESSO CRÍTICO E PERMITINDO O CRUZAMENTO DE DADOS TÉCNICOS COM OS SABERES LOCAIS. 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METODOLOGIA CONTRIBUI TAMBÉM PARA DIMINUIR FORMALIDADES, APROXIMAR E FORTALECER A RELAÇÃO ENTRE ATORES LOCAIS E PODER PÚBLICO.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15"/>
          <p:cNvSpPr txBox="1"/>
          <p:nvPr/>
        </p:nvSpPr>
        <p:spPr>
          <a:xfrm>
            <a:off x="7099548" y="3045065"/>
            <a:ext cx="2646218" cy="5077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CONFLITOS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5"/>
          <p:cNvSpPr/>
          <p:nvPr/>
        </p:nvSpPr>
        <p:spPr>
          <a:xfrm>
            <a:off x="7099547" y="2929637"/>
            <a:ext cx="661973" cy="544493"/>
          </a:xfrm>
          <a:prstGeom prst="triangle">
            <a:avLst>
              <a:gd fmla="val 50000" name="adj"/>
            </a:avLst>
          </a:prstGeom>
          <a:solidFill>
            <a:srgbClr val="FF000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5"/>
          <p:cNvSpPr/>
          <p:nvPr/>
        </p:nvSpPr>
        <p:spPr>
          <a:xfrm>
            <a:off x="7099547" y="3966575"/>
            <a:ext cx="661973" cy="544493"/>
          </a:xfrm>
          <a:prstGeom prst="triangle">
            <a:avLst>
              <a:gd fmla="val 50000" name="adj"/>
            </a:avLst>
          </a:prstGeom>
          <a:solidFill>
            <a:srgbClr val="FFC00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5"/>
          <p:cNvSpPr/>
          <p:nvPr/>
        </p:nvSpPr>
        <p:spPr>
          <a:xfrm>
            <a:off x="7099547" y="4958486"/>
            <a:ext cx="661973" cy="544493"/>
          </a:xfrm>
          <a:prstGeom prst="triangle">
            <a:avLst>
              <a:gd fmla="val 50000" name="adj"/>
            </a:avLst>
          </a:prstGeom>
          <a:solidFill>
            <a:srgbClr val="00B05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5"/>
          <p:cNvSpPr txBox="1"/>
          <p:nvPr/>
        </p:nvSpPr>
        <p:spPr>
          <a:xfrm>
            <a:off x="7206140" y="845585"/>
            <a:ext cx="2646218" cy="133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POTENCIALIDADES, CONFLITOS E DESEJOS MODO VIRTUAL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5"/>
          <p:cNvSpPr txBox="1"/>
          <p:nvPr/>
        </p:nvSpPr>
        <p:spPr>
          <a:xfrm>
            <a:off x="7761521" y="5133647"/>
            <a:ext cx="26462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POTENCIALIDADES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5"/>
          <p:cNvSpPr txBox="1"/>
          <p:nvPr/>
        </p:nvSpPr>
        <p:spPr>
          <a:xfrm>
            <a:off x="7761521" y="4162518"/>
            <a:ext cx="2216869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DESEJOS/DEMANDAS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apa&#10;&#10;Descrição gerada automaticamente" id="349" name="Google Shape;349;p15"/>
          <p:cNvPicPr preferRelativeResize="0"/>
          <p:nvPr/>
        </p:nvPicPr>
        <p:blipFill rotWithShape="1">
          <a:blip r:embed="rId4">
            <a:alphaModFix/>
          </a:blip>
          <a:srcRect b="25198" l="0" r="0" t="0"/>
          <a:stretch/>
        </p:blipFill>
        <p:spPr>
          <a:xfrm>
            <a:off x="517498" y="22766"/>
            <a:ext cx="6216442" cy="6812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945778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6"/>
          <p:cNvSpPr txBox="1"/>
          <p:nvPr/>
        </p:nvSpPr>
        <p:spPr>
          <a:xfrm>
            <a:off x="304800" y="79722"/>
            <a:ext cx="9617400" cy="7376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REUNIÕES COM O GA:</a:t>
            </a:r>
            <a:endParaRPr b="1" i="0" sz="2000" u="none" cap="none" strike="noStrik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pt-BR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MAPA DO MUNICÍPIO - TELA E EM TEMPO REAL </a:t>
            </a:r>
            <a:endParaRPr b="1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pt-BR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INFORMAÇÕES SÃO REGISTRADAS DE FORMA GEORREFERENCIADA - MAPEAMENTO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pt-BR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ACERVO DE BASES CARTOGRÁFICAS E INFORMAÇÕES GEOFÍSICAS E DE INFRAESTRUTURA - INSTITUIÇÕES E ÓRGÃOS DE TODO O PAÍS.  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pt-BR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NOVAS INFORMAÇÕES SÃO DISPONIBILIZADAS – NÚCLEO GESTOR - TÉCNICOS ENVOLVIDOS</a:t>
            </a:r>
            <a:endParaRPr b="1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pt-BR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MEIO DE DADOS DIRETOS OU DE APRESENTAÇÕES/CAPACITAÇÕES REALIZADAS DE ACORDO COM A TEMÁTICA ABORDADA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pt-BR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BANCO DE DADOS - BASE FUNDAMENTAL -  PROPOSTA DE ESTRUTURAÇÃO TERRITORIAL E MINUTA DE PROJETO DE LEI DOS PLANOS DIRETORES EM REVISÃO.</a:t>
            </a:r>
            <a:endParaRPr b="1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pt-BR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REUNIÕES VIRTUAIS -  SEMANAIS, EM HORÁRIO PRÉ-DEFINIDO QUE PERMITA A MAIOR PARTICIPAÇÃO - PACTUAÇÃO E DECISÃO DO NÚCLEO GESTOR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pt-BR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LOCALIDADES CONVIDADOS ATORES ESPECÍFICOS - REPRESENTATIVIDADE LOCAL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pt-BR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DESENVOLVIMENTO DE ALGUM TRABALHO ESPECÍFICO NA REGIÃO DE ANÁLISE – OUTRAS INSTITUIÇÕES – EMPRESAS - CONSELHOS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2857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7"/>
          <p:cNvSpPr txBox="1"/>
          <p:nvPr/>
        </p:nvSpPr>
        <p:spPr>
          <a:xfrm>
            <a:off x="166616" y="5426394"/>
            <a:ext cx="11633957" cy="5601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FLORESTAL - RAPOSOS - ITAGUARA - SANTA LUZIA - TAQUARAÇU DE MINAS – ESMERALDAS – CAPIM BRANCO – RIO MANSO  - MARIO CAMPOS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25733"/>
            <a:ext cx="12192000" cy="5177307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17"/>
          <p:cNvSpPr txBox="1"/>
          <p:nvPr/>
        </p:nvSpPr>
        <p:spPr>
          <a:xfrm>
            <a:off x="129754" y="6146261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FF5527"/>
                </a:solidFill>
                <a:latin typeface="Calibri"/>
                <a:ea typeface="Calibri"/>
                <a:cs typeface="Calibri"/>
                <a:sym typeface="Calibri"/>
              </a:rPr>
              <a:t>OBJETIVOS: </a:t>
            </a:r>
            <a:r>
              <a:rPr b="1" i="0" lang="pt-BR" sz="1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IDENTIFICAR POTENCIALIDADES, CONFLITOS E DEMANDAS - LEVANTAMENTO DADOS TÉCNICOS DO TERRITÓRIO - COMPOSIÇÃO DE DIRETRIZES E INSTRUMENTOS DE POLÍTICA URBANA - PROPOSTA DE REVISÃO DO PLANO DIRETOR MUNICIPAL – COMUNICAÇÃO</a:t>
            </a:r>
            <a:endParaRPr b="1" i="0" sz="16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5975" y="3517375"/>
            <a:ext cx="1955550" cy="117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7"/>
          <p:cNvPicPr preferRelativeResize="0"/>
          <p:nvPr/>
        </p:nvPicPr>
        <p:blipFill rotWithShape="1">
          <a:blip r:embed="rId5">
            <a:alphaModFix/>
          </a:blip>
          <a:srcRect b="0" l="0" r="0" t="30109"/>
          <a:stretch/>
        </p:blipFill>
        <p:spPr>
          <a:xfrm>
            <a:off x="121057" y="4809269"/>
            <a:ext cx="1955550" cy="1139873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17"/>
          <p:cNvSpPr txBox="1"/>
          <p:nvPr/>
        </p:nvSpPr>
        <p:spPr>
          <a:xfrm>
            <a:off x="166625" y="103825"/>
            <a:ext cx="117636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FF5527"/>
                </a:solidFill>
                <a:latin typeface="Calibri"/>
                <a:ea typeface="Calibri"/>
                <a:cs typeface="Calibri"/>
                <a:sym typeface="Calibri"/>
              </a:rPr>
              <a:t>NÚCLEO GESTOR – 60 MEMBROS _ 15 EXECUTIVO, LEGISLATIVO, ENTIDADES PÚBLICAS – 15 SOCIEDADE CIVIL  - TITULARES  / SUPLENTES</a:t>
            </a:r>
            <a:endParaRPr b="1" i="0" sz="1600" u="none" cap="none" strike="noStrike">
              <a:solidFill>
                <a:srgbClr val="FF55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F55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2516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17"/>
          <p:cNvSpPr txBox="1"/>
          <p:nvPr/>
        </p:nvSpPr>
        <p:spPr>
          <a:xfrm>
            <a:off x="450462" y="405412"/>
            <a:ext cx="12344400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58 REUNIÕES AO TODO - 42 REUNIÕES DO NG - 16 REUNIÕES DA EQUIPE TÉCNICA + REUNIÕES: ESTUDOS AMBIENTAIS / CULTURAIS E HABITACIONAIS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766"/>
            <a:ext cx="12192000" cy="6835234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19"/>
          <p:cNvSpPr txBox="1"/>
          <p:nvPr/>
        </p:nvSpPr>
        <p:spPr>
          <a:xfrm>
            <a:off x="218575" y="219620"/>
            <a:ext cx="9714600" cy="38369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MATERIAL RESULTANTE - RAIO X DO TERRITÓRIO MUNICIPAL   - LEITURA DOS TÉCNICOS E DA VIVÊNCIA OS MUNICÍPIOS, COM SUAS POTENCIALIDADES, CONFLITOS E DESEJOS (DEMANDAS)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DISCUSSÕES E ANÁLISES DE CONTEÚDOS – NEM SEMPRE DEBATIDOS ENTRE OS PRÓPRIOS ÓRGÃOS DA ADMINISTRAÇÃO PÚBLICA - COLOCA O PODER PÚBLICO: LEGISLATIVO E EXECUTIVO, EM CONTATO COM A SOCIEDADE CIVIL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TRANSFORMANDO O ESPAÇO DE REUNIÃO EM ESPAÇO DE DIÁLOGO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74" y="-22766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74" y="-22766"/>
            <a:ext cx="483951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5119220" y="1482712"/>
            <a:ext cx="6097656" cy="3945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17:30 ÀS 18:00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CREDENCIAMENTO E ABERTURA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18:00 ÀS 19:00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CRONOGRAMA DE TRABALHO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ESTRUTURAÇÃO TERRITORIAL PRELIMINAR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19:OO as 20:30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DEBATE / DIRETRIZES / PROPOSTAS 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20:30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ENCERRAMENTO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4098686" y="476065"/>
            <a:ext cx="6132442" cy="784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PROGRAMAÇÃO</a:t>
            </a:r>
            <a:endParaRPr b="1" i="0" sz="4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598336" y="6343247"/>
            <a:ext cx="1639956" cy="47707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766"/>
            <a:ext cx="12192000" cy="6835234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0"/>
          <p:cNvSpPr/>
          <p:nvPr/>
        </p:nvSpPr>
        <p:spPr>
          <a:xfrm>
            <a:off x="4056530" y="2388277"/>
            <a:ext cx="8610979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RELATÓRIO SITUACIONAL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 POLÍTICA URBANA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p20"/>
          <p:cNvPicPr preferRelativeResize="0"/>
          <p:nvPr/>
        </p:nvPicPr>
        <p:blipFill rotWithShape="1">
          <a:blip r:embed="rId4">
            <a:alphaModFix/>
          </a:blip>
          <a:srcRect b="10944" l="9729" r="10813" t="2302"/>
          <a:stretch/>
        </p:blipFill>
        <p:spPr>
          <a:xfrm>
            <a:off x="-1" y="22766"/>
            <a:ext cx="6239455" cy="6812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766"/>
            <a:ext cx="12192000" cy="6835234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1"/>
          <p:cNvSpPr/>
          <p:nvPr/>
        </p:nvSpPr>
        <p:spPr>
          <a:xfrm>
            <a:off x="3962400" y="2204629"/>
            <a:ext cx="8610979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DIAGNÓSTICO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TÉCNICO TERRITORIAL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21"/>
          <p:cNvPicPr preferRelativeResize="0"/>
          <p:nvPr/>
        </p:nvPicPr>
        <p:blipFill rotWithShape="1">
          <a:blip r:embed="rId4">
            <a:alphaModFix/>
          </a:blip>
          <a:srcRect b="5111" l="8480" r="12598" t="6824"/>
          <a:stretch/>
        </p:blipFill>
        <p:spPr>
          <a:xfrm>
            <a:off x="0" y="13855"/>
            <a:ext cx="6125564" cy="6835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2766"/>
            <a:ext cx="12192000" cy="6880766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2"/>
          <p:cNvSpPr/>
          <p:nvPr/>
        </p:nvSpPr>
        <p:spPr>
          <a:xfrm>
            <a:off x="3802380" y="2351782"/>
            <a:ext cx="8610979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VISITA TÉCNICA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22766"/>
            <a:ext cx="586107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3"/>
          <p:cNvPicPr preferRelativeResize="0"/>
          <p:nvPr/>
        </p:nvPicPr>
        <p:blipFill rotWithShape="1">
          <a:blip r:embed="rId3">
            <a:alphaModFix/>
          </a:blip>
          <a:srcRect b="0" l="0" r="17131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4637" y="125662"/>
            <a:ext cx="3448988" cy="194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3"/>
          <p:cNvPicPr preferRelativeResize="0"/>
          <p:nvPr/>
        </p:nvPicPr>
        <p:blipFill rotWithShape="1">
          <a:blip r:embed="rId5">
            <a:alphaModFix/>
          </a:blip>
          <a:srcRect b="16004" l="2347" r="15658" t="16594"/>
          <a:stretch/>
        </p:blipFill>
        <p:spPr>
          <a:xfrm>
            <a:off x="3084006" y="2165093"/>
            <a:ext cx="1900443" cy="113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45971" y="156874"/>
            <a:ext cx="1480495" cy="1896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3220" y="4657127"/>
            <a:ext cx="4811266" cy="208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80863" y="2191380"/>
            <a:ext cx="2819765" cy="238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3"/>
          <p:cNvPicPr preferRelativeResize="0"/>
          <p:nvPr/>
        </p:nvPicPr>
        <p:blipFill rotWithShape="1">
          <a:blip r:embed="rId9">
            <a:alphaModFix/>
          </a:blip>
          <a:srcRect b="602" l="0" r="5037" t="2865"/>
          <a:stretch/>
        </p:blipFill>
        <p:spPr>
          <a:xfrm>
            <a:off x="5094514" y="4320053"/>
            <a:ext cx="5153073" cy="242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69909" y="156874"/>
            <a:ext cx="1818733" cy="404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3"/>
          <p:cNvPicPr preferRelativeResize="0"/>
          <p:nvPr/>
        </p:nvPicPr>
        <p:blipFill rotWithShape="1">
          <a:blip r:embed="rId11">
            <a:alphaModFix/>
          </a:blip>
          <a:srcRect b="25224" l="14768" r="0" t="0"/>
          <a:stretch/>
        </p:blipFill>
        <p:spPr>
          <a:xfrm>
            <a:off x="9896678" y="162763"/>
            <a:ext cx="2067148" cy="403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3"/>
          <p:cNvPicPr preferRelativeResize="0"/>
          <p:nvPr/>
        </p:nvPicPr>
        <p:blipFill rotWithShape="1">
          <a:blip r:embed="rId12">
            <a:alphaModFix/>
          </a:blip>
          <a:srcRect b="613" l="1138" r="34164" t="-614"/>
          <a:stretch/>
        </p:blipFill>
        <p:spPr>
          <a:xfrm>
            <a:off x="3746986" y="125663"/>
            <a:ext cx="2490177" cy="192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3"/>
          <p:cNvPicPr preferRelativeResize="0"/>
          <p:nvPr/>
        </p:nvPicPr>
        <p:blipFill rotWithShape="1">
          <a:blip r:embed="rId13">
            <a:alphaModFix/>
          </a:blip>
          <a:srcRect b="1187" l="-1194" r="31922" t="-1187"/>
          <a:stretch/>
        </p:blipFill>
        <p:spPr>
          <a:xfrm>
            <a:off x="3045866" y="3384957"/>
            <a:ext cx="1938583" cy="1189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3"/>
          <p:cNvPicPr preferRelativeResize="0"/>
          <p:nvPr/>
        </p:nvPicPr>
        <p:blipFill rotWithShape="1">
          <a:blip r:embed="rId14">
            <a:alphaModFix/>
          </a:blip>
          <a:srcRect b="28924" l="31917" r="51858" t="15373"/>
          <a:stretch/>
        </p:blipFill>
        <p:spPr>
          <a:xfrm>
            <a:off x="10358224" y="4331937"/>
            <a:ext cx="1574069" cy="242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3"/>
          <p:cNvPicPr preferRelativeResize="0"/>
          <p:nvPr/>
        </p:nvPicPr>
        <p:blipFill rotWithShape="1">
          <a:blip r:embed="rId15">
            <a:alphaModFix/>
          </a:blip>
          <a:srcRect b="19580" l="5091" r="22056" t="0"/>
          <a:stretch/>
        </p:blipFill>
        <p:spPr>
          <a:xfrm>
            <a:off x="5067827" y="2165093"/>
            <a:ext cx="2794046" cy="2044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4"/>
          <p:cNvSpPr txBox="1"/>
          <p:nvPr/>
        </p:nvSpPr>
        <p:spPr>
          <a:xfrm>
            <a:off x="5165864" y="3117215"/>
            <a:ext cx="609765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ESTRUTURAÇÃO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TERRITORIAL PRELIMINAR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7" name="Google Shape;41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5" y="11381"/>
            <a:ext cx="581597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25"/>
          <p:cNvPicPr preferRelativeResize="0"/>
          <p:nvPr/>
        </p:nvPicPr>
        <p:blipFill rotWithShape="1">
          <a:blip r:embed="rId3">
            <a:alphaModFix/>
          </a:blip>
          <a:srcRect b="0" l="0" r="16016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25"/>
          <p:cNvSpPr txBox="1"/>
          <p:nvPr/>
        </p:nvSpPr>
        <p:spPr>
          <a:xfrm>
            <a:off x="5564444" y="431165"/>
            <a:ext cx="6115500" cy="63247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OBJETIVOS: </a:t>
            </a:r>
            <a:endParaRPr b="1" i="0" sz="2000" u="none" cap="none" strike="noStrik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❖"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DELIMITAÇÃO PRELIMINAR DO PERÍMETRO URBANO, CONFORMIDADE - ARTIGO 42-B DO ESTATUTO DA CIDADE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❖"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APLICAÇÃO DOS INSTRUMENTOS DE POLÍTICA URBANA (ART. 42) DO ESTATUTO DA CIDADE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❖"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CONSTRUÇÃO COLETIVA: EQUIPE TÉCNICA - APOIO TÉCNICO DA AGÊNCIA RMBH – NÚCLEO GESTOR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❖"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DEFINIÇÃO DAS ZONAS URBANAS, DE EXPANSÃO URBANA E RURAIS DO TERRITÓRIO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❖"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VISA O CORRETO DIRECIONAMENTO DO USO DAS PROPRIEDADES PARA O CUMPRIMENTO DE SUA FUNÇÃO SOCIAL E EFETIVAÇÃO DAS DIRETRIZES DE DESENVOLVIMENTO articuladas às DIRETRIZES ORÇAMENTÁRIAS E POLÍTICAS PÚBLICAS.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5" name="Google Shape;42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235" y="0"/>
            <a:ext cx="48519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6"/>
          <p:cNvPicPr preferRelativeResize="0"/>
          <p:nvPr/>
        </p:nvPicPr>
        <p:blipFill rotWithShape="1">
          <a:blip r:embed="rId3">
            <a:alphaModFix/>
          </a:blip>
          <a:srcRect b="0" l="0" r="16016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6"/>
          <p:cNvSpPr txBox="1"/>
          <p:nvPr/>
        </p:nvSpPr>
        <p:spPr>
          <a:xfrm>
            <a:off x="5535868" y="30344"/>
            <a:ext cx="6189300" cy="69024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METODOLOGIA</a:t>
            </a:r>
            <a:endParaRPr b="1" i="0" sz="2000" u="none" cap="none" strike="noStrik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oto Sans Symbols"/>
              <a:buChar char="❖"/>
            </a:pPr>
            <a:r>
              <a:rPr b="1" i="0" lang="pt-BR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BASE NOS RESULTADOS E DISCUSSÕES REALIZADAS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oto Sans Symbols"/>
              <a:buChar char="❖"/>
            </a:pPr>
            <a:r>
              <a:rPr b="1" i="0" lang="pt-BR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DIAGNÓSTICO TÉCNICO TERRITORIAL (PRODUTO 03)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oto Sans Symbols"/>
              <a:buChar char="❖"/>
            </a:pPr>
            <a:r>
              <a:rPr b="1" i="0" lang="pt-BR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DELIMITAÇÃO DE UM PERÍMETRO URBANO MAIS PRÓXIMO POSSÍVEL DO DEFINITIVO - PRINCÍPIOS E PRECEITOS, COM DESTAQUE: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None/>
            </a:pPr>
            <a:r>
              <a:t/>
            </a:r>
            <a:endParaRPr b="1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I. CONTENÇÃO DA EXPANSÃO URBANA PERIFÉRICA E REDUÇÃO DA PRESSÃO SOBRE AS ÁREAS VERDES, ÁREAS RURAIS E AMBIENTALMENTE PROTEGIDAS, COM VALORIZAÇÃO E PROTEÇÃO DAS ÁREAS DESTINADAS À PRODUÇÃO AGROPECUÁRIA E ARTESANAL, E ESTÍMULO A ATIVIDADES.</a:t>
            </a:r>
            <a:endParaRPr b="1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II. ADOTAR, NA DEFINIÇÃO DOS PERÍMETROS URBANOS, ALÉM DO INTERESSE DE PROMOÇÃO DE USOS TIPICAMENTE RURAIS, CRITÉRIOS TÉCNICOS COMO A CAPACIDADE DE SUPORTE DA INFRAESTRUTURA EXISTENTE E PREVISTA, A GARANTIA DE PROTEÇÃO DE RECURSOS NATURAIS, A ADEQUAÇÃO ÀS CARACTERÍSTICAS MORFOLÓGICAS E TOPOGRÁFICAS DO SÍTIO, A PROJEÇÃO DE CRESCIMENTO POPULACIONAL, ENTRE OUTROS A SEREM ACORDADOS COM OS MUNICÍPIOS, VISANDO A EVITAR A EXTENSÃO DESNECESSÁRIA DOS PERÍMETROS, A REDUZIR A ESPECULAÇÃO IMOBILIÁRIA E A INCENTIVAR A OCUPAÇÃO DE LOTES VAGOS.</a:t>
            </a:r>
            <a:endParaRPr b="1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III. CONTIGUIDADE OU PROXIMIDADE COM O PERÍMETRO URBANO, DESDE QUE GARANTIDA A CONECTIVIDADE DAS ÁREAS DE EXPANSÃO COM AS ÁREAS URBANAS EXISTENTES.</a:t>
            </a:r>
            <a:endParaRPr b="1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2" name="Google Shape;43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235" y="0"/>
            <a:ext cx="48519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7"/>
          <p:cNvSpPr txBox="1"/>
          <p:nvPr/>
        </p:nvSpPr>
        <p:spPr>
          <a:xfrm>
            <a:off x="364187" y="243626"/>
            <a:ext cx="9624000" cy="6762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CONDICIONANTES - RESULTADOS DE ESTUDOS ESPECÍFICOS E DO  DIAGNÓSTICO TÉCNICO TERRITORIAL,  COMO:</a:t>
            </a:r>
            <a:endParaRPr b="1" i="0" sz="2000" u="none" cap="none" strike="noStrik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I. LEVANTAMENTO DAS UNIDADES DE CONSERVAÇÃO NO MUNICÍPIO E OUTRAS DO ENTORNO QUE PUDESSEM EXERCER INFLUÊNCIA;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II. MAPEAMENTO DO CADASTRO AMBIENTAL RURAL (CAR), INCLUÍNDO OS LIMITES DAS PROPRIEDADES E AS RESERVAS LEGAIS;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III. MAPEAMENTO DE CAVIDADES, CACHOEIRAS, NASCENTES, MANANCIAIS E SÍTIOS ARQUEOLÓGICOS;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IV. MAPEAMENTO DAS ÁREAS DE PRESERVAÇÃO PERMANENTE (APP) DOS CURSOS D’ÁGUA;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VI. ÁREA DE PRESERVAÇÃO PERMANENTE - DECLIVIDADE (100%);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VII. MAPEAMENTO DAS ÁREAS DE TERRENO COM DECLIVIDADE ACIMA DE TRINTA POR CENTO (TENDO COMO REFERÊNCIA O DISPOSTO PELO INCISO III DO ARTIGO 3ºDA LEI FEDERAL Nº 6.766 DE 1979);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VIII. MAPEAMENTO DAS ÁREAS REMANESCENTES DE MATA ATLÂNTICA E DE VEGETAÇÃO NATIVA (AMBOS PELO MAPBIOMAS);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IX. MAPEAMENTO DE ÁREAS COM ATIVIDADES RURAIS;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X. MAPEAMENTO DO CPRM: SUSCETIBILIDADE A MOVIMENTO DE MASSAS, SUSCEPTIBILIDADE À ENXURRADA E SUSCEPTIBILIDADE À INUNDAÇÃO;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6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X. LEVANTAMENTO DAS FAIXAS DE DOMÍNIO RODOVIAS, FERROVIAS, LINHAS DE TRANSMISSÃO DE REDE ELÉTRICA E FAIXAS NÃO EDIFICÁVEIS, DISTRITOS INDUSTRIAIS , EQUIPAMENTOS PÚBLICOS E PRIVADOS</a:t>
            </a:r>
            <a:br>
              <a:rPr b="1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3764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8"/>
          <p:cNvPicPr preferRelativeResize="0"/>
          <p:nvPr/>
        </p:nvPicPr>
        <p:blipFill rotWithShape="1">
          <a:blip r:embed="rId4">
            <a:alphaModFix/>
          </a:blip>
          <a:srcRect b="0" l="0" r="32767" t="0"/>
          <a:stretch/>
        </p:blipFill>
        <p:spPr>
          <a:xfrm>
            <a:off x="9219070" y="680937"/>
            <a:ext cx="3157380" cy="6177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29"/>
          <p:cNvPicPr preferRelativeResize="0"/>
          <p:nvPr/>
        </p:nvPicPr>
        <p:blipFill rotWithShape="1">
          <a:blip r:embed="rId3">
            <a:alphaModFix/>
          </a:blip>
          <a:srcRect b="0" l="0" r="16016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9"/>
          <p:cNvSpPr txBox="1"/>
          <p:nvPr/>
        </p:nvSpPr>
        <p:spPr>
          <a:xfrm>
            <a:off x="5403765" y="0"/>
            <a:ext cx="6432000" cy="68604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6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ÁREA RURAL </a:t>
            </a:r>
            <a:r>
              <a:rPr b="1" i="0" lang="pt-BR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ASPECTOS FÍSICOS/GEOGRÁFICOS, ASPECTOS SÓCIO-CULTURAIS - COMUNIDADES TRADICIONAIS, AMBIÊNCIA RURAL, BENS CULTURAIS EXISTENTES, GRUTAS E CAVERNAS E UNIDADES DE CONSERVAÇÃO E AS RELAÇÕES COM OS MARCOS NATURAIS E PAISAGÍSTICOS , ATIVIDADE AGRÍCOLA E PECUÁRIA, ETC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ÁREAS ESPECIAL DE INTERESSE AMBIENTAL </a:t>
            </a:r>
            <a:r>
              <a:rPr b="1" i="0" lang="pt-BR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RESTRIÇÕES LIGADAS À SUSTENTABILIDADE E CONDIÇÕES AMBIENTAIS NATURAIS (VEGETAÇÃO NATIVA, NASCENTES, CURSOS D'ÁGUA, SOLO, ETC), APRESENTAM MAIOR RESTRIÇÃO À OCUPAÇÃO. </a:t>
            </a:r>
            <a:endParaRPr b="1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ÁREAS URBANAS CONSOLIDADAS </a:t>
            </a:r>
            <a:r>
              <a:rPr b="1" i="0" lang="pt-BR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DENSAMENTE OCUPADAS, DELIMITADAS PELAS OCUPAÇÕES EXISTENTES OU MARCOS FÍSICOS E GEOGRÁFICOS COM VAZIOS URBANOS E ESTOQUE DE LOTES NO INTERIOR DA ÁREA URBANA CONSOLIDADA CONSIDERADA NA PROPOSTA. E MARCOS REFERENCIAIS COMO A TOPOGRAFIA, ESTRADAS EXISTENTES, LINHA FÉRREA, REDE HIDROGRÁFICA, OUTROS CONDICIONANTES.</a:t>
            </a:r>
            <a:endParaRPr b="1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ÁREA DE EXPANSÃO URBANA </a:t>
            </a:r>
            <a:r>
              <a:rPr b="1" i="0" lang="pt-BR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AINDA NÃO OCUPADA – OCUPAÇÃO RAREFEITA, SEM CONSTITUIR GRANDE CONCENTRAÇÃO URBANA OU UM ADENSAMENTO URBANO MAIS INTENSIFICADO APTAS À URBANIZAÇÃO, DESDE QUE DE FORMA ORDENADA E SEGUINDO AS LEGISLAÇÕES VIGENTES NAS ESFERAS FEDERAL, ESTADUAL E MUNICIPAL.</a:t>
            </a:r>
            <a:endParaRPr b="1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1" name="Google Shape;45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235" y="0"/>
            <a:ext cx="48519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 b="0" l="0" r="16016" t="0"/>
          <a:stretch/>
        </p:blipFill>
        <p:spPr>
          <a:xfrm>
            <a:off x="0" y="22766"/>
            <a:ext cx="12192000" cy="6835234"/>
          </a:xfrm>
          <a:prstGeom prst="rect">
            <a:avLst/>
          </a:prstGeom>
          <a:solidFill>
            <a:srgbClr val="C55A11"/>
          </a:solidFill>
          <a:ln>
            <a:noFill/>
          </a:ln>
        </p:spPr>
      </p:pic>
      <p:cxnSp>
        <p:nvCxnSpPr>
          <p:cNvPr id="105" name="Google Shape;105;p3"/>
          <p:cNvCxnSpPr/>
          <p:nvPr/>
        </p:nvCxnSpPr>
        <p:spPr>
          <a:xfrm>
            <a:off x="11512573" y="1281869"/>
            <a:ext cx="0" cy="2478551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106" name="Google Shape;106;p3"/>
          <p:cNvCxnSpPr/>
          <p:nvPr/>
        </p:nvCxnSpPr>
        <p:spPr>
          <a:xfrm rot="10800000">
            <a:off x="6368354" y="1948181"/>
            <a:ext cx="0" cy="1812239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107" name="Google Shape;107;p3"/>
          <p:cNvCxnSpPr/>
          <p:nvPr/>
        </p:nvCxnSpPr>
        <p:spPr>
          <a:xfrm>
            <a:off x="4399344" y="1948180"/>
            <a:ext cx="0" cy="1599186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108" name="Google Shape;108;p3"/>
          <p:cNvCxnSpPr/>
          <p:nvPr/>
        </p:nvCxnSpPr>
        <p:spPr>
          <a:xfrm rot="10800000">
            <a:off x="8996295" y="3760420"/>
            <a:ext cx="9291" cy="1744064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109" name="Google Shape;109;p3"/>
          <p:cNvCxnSpPr/>
          <p:nvPr/>
        </p:nvCxnSpPr>
        <p:spPr>
          <a:xfrm>
            <a:off x="9871758" y="3079750"/>
            <a:ext cx="0" cy="752746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miter lim="800000"/>
            <a:headEnd len="sm" w="sm" type="none"/>
            <a:tailEnd len="sm" w="sm" type="none"/>
          </a:ln>
        </p:spPr>
      </p:cxnSp>
      <p:graphicFrame>
        <p:nvGraphicFramePr>
          <p:cNvPr id="110" name="Google Shape;110;p3"/>
          <p:cNvGraphicFramePr/>
          <p:nvPr/>
        </p:nvGraphicFramePr>
        <p:xfrm>
          <a:off x="438695" y="35052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{2CF182CB-5792-4ED5-9A2E-F36B2117265B}</a:tableStyleId>
              </a:tblPr>
              <a:tblGrid>
                <a:gridCol w="888075"/>
                <a:gridCol w="983575"/>
                <a:gridCol w="716200"/>
                <a:gridCol w="639800"/>
                <a:gridCol w="1021775"/>
                <a:gridCol w="601600"/>
                <a:gridCol w="792600"/>
                <a:gridCol w="697100"/>
                <a:gridCol w="743000"/>
                <a:gridCol w="1071350"/>
                <a:gridCol w="601600"/>
                <a:gridCol w="563400"/>
                <a:gridCol w="597650"/>
                <a:gridCol w="599300"/>
                <a:gridCol w="901675"/>
              </a:tblGrid>
              <a:tr h="352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JUN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JUL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AGO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SET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OUT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NOV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DEZ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JAN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FEV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ABRIL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MAI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JUN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JUL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AGO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E75B5"/>
                    </a:solidFill>
                  </a:tcPr>
                </a:tc>
              </a:tr>
            </a:tbl>
          </a:graphicData>
        </a:graphic>
      </p:graphicFrame>
      <p:sp>
        <p:nvSpPr>
          <p:cNvPr id="111" name="Google Shape;111;p3"/>
          <p:cNvSpPr/>
          <p:nvPr/>
        </p:nvSpPr>
        <p:spPr>
          <a:xfrm>
            <a:off x="10362972" y="3949193"/>
            <a:ext cx="1480367" cy="1084189"/>
          </a:xfrm>
          <a:prstGeom prst="rect">
            <a:avLst/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OFICINA / AUDIÊNCIA PÚBLICA (1) - POTENCIALIDADES, CONFLITOS E DESEJOS</a:t>
            </a:r>
            <a:r>
              <a:rPr b="0" i="0" lang="pt-BR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"/>
          <p:cNvSpPr/>
          <p:nvPr/>
        </p:nvSpPr>
        <p:spPr>
          <a:xfrm>
            <a:off x="9628092" y="2734530"/>
            <a:ext cx="2229278" cy="627544"/>
          </a:xfrm>
          <a:prstGeom prst="roundRect">
            <a:avLst>
              <a:gd fmla="val 16667" name="adj"/>
            </a:avLst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ELABORAÇÃO DE DIAGNÓSTICO TERRITORIAL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"/>
          <p:cNvSpPr/>
          <p:nvPr/>
        </p:nvSpPr>
        <p:spPr>
          <a:xfrm>
            <a:off x="2742371" y="3924867"/>
            <a:ext cx="952110" cy="993080"/>
          </a:xfrm>
          <a:prstGeom prst="rect">
            <a:avLst/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RELATÓRIO PRODUTO 01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APROVADO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400496" y="4980940"/>
            <a:ext cx="9227596" cy="274073"/>
          </a:xfrm>
          <a:prstGeom prst="rect">
            <a:avLst/>
          </a:prstGeom>
          <a:solidFill>
            <a:srgbClr val="D8E2F3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ETAPA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"/>
          <p:cNvSpPr/>
          <p:nvPr/>
        </p:nvSpPr>
        <p:spPr>
          <a:xfrm>
            <a:off x="10362315" y="5088081"/>
            <a:ext cx="1480366" cy="254767"/>
          </a:xfrm>
          <a:prstGeom prst="rect">
            <a:avLst/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ETAPA 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639425" y="3807818"/>
            <a:ext cx="58274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"/>
          <p:cNvSpPr txBox="1"/>
          <p:nvPr/>
        </p:nvSpPr>
        <p:spPr>
          <a:xfrm>
            <a:off x="6199325" y="3807817"/>
            <a:ext cx="58274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"/>
          <p:cNvSpPr/>
          <p:nvPr/>
        </p:nvSpPr>
        <p:spPr>
          <a:xfrm>
            <a:off x="10880184" y="563184"/>
            <a:ext cx="907938" cy="945273"/>
          </a:xfrm>
          <a:prstGeom prst="rect">
            <a:avLst/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NOVO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DECRETO 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3560119" y="2375920"/>
            <a:ext cx="1036417" cy="993080"/>
          </a:xfrm>
          <a:prstGeom prst="rect">
            <a:avLst/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RELATÓRIO PRODUTO 02 APROVADO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8490549" y="3938656"/>
            <a:ext cx="1137543" cy="954448"/>
          </a:xfrm>
          <a:prstGeom prst="rect">
            <a:avLst/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REUNIÃO ATUALIZAÇÃO DO CRONOGRAMA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4682670" y="2413706"/>
            <a:ext cx="2034376" cy="939094"/>
          </a:xfrm>
          <a:prstGeom prst="rect">
            <a:avLst/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TRANSIÇÃO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ELEITORAL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8424887" y="5342849"/>
            <a:ext cx="1236675" cy="1281848"/>
          </a:xfrm>
          <a:prstGeom prst="roundRect">
            <a:avLst>
              <a:gd fmla="val 16667" name="adj"/>
            </a:avLst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ESPAÇO PLANO DIRETOR FÍSICO E DIGITAL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IMPLANTADO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444036" y="1555574"/>
            <a:ext cx="4207986" cy="684915"/>
          </a:xfrm>
          <a:prstGeom prst="roundRect">
            <a:avLst>
              <a:gd fmla="val 16667" name="adj"/>
            </a:avLst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REUNIÕES NG / CAPACITAÇÕES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" name="Google Shape;124;p3"/>
          <p:cNvCxnSpPr/>
          <p:nvPr/>
        </p:nvCxnSpPr>
        <p:spPr>
          <a:xfrm>
            <a:off x="315127" y="1056188"/>
            <a:ext cx="10427604" cy="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5" name="Google Shape;125;p3"/>
          <p:cNvSpPr/>
          <p:nvPr/>
        </p:nvSpPr>
        <p:spPr>
          <a:xfrm>
            <a:off x="257948" y="247154"/>
            <a:ext cx="951269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REVISÃO DO PLANO DIRETOR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CRONOGRAMA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6199325" y="1555574"/>
            <a:ext cx="5643356" cy="750385"/>
          </a:xfrm>
          <a:prstGeom prst="roundRect">
            <a:avLst>
              <a:gd fmla="val 16667" name="adj"/>
            </a:avLst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REUNIÕES NG – PRINCÍPIOS DO PD - INFRAESTRUTURA - MOBILIDADE  -  MEIO AMBIENTE - CULTURA - PATRIMÔNIO CULTURAL - HABITAÇÃO 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USO E OCUPAÇÃO DO SOLO – DESENVOLVIMENTO SOCIO-ECONOMICO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GRUPOS DE ESTUDOS: AMBIENTAIS, CULTURAIS, HABITACIONAIS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"/>
          <p:cNvSpPr/>
          <p:nvPr/>
        </p:nvSpPr>
        <p:spPr>
          <a:xfrm>
            <a:off x="10362314" y="5504484"/>
            <a:ext cx="1495055" cy="956137"/>
          </a:xfrm>
          <a:prstGeom prst="roundRect">
            <a:avLst>
              <a:gd fmla="val 16667" name="adj"/>
            </a:avLst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ELABORAÇÃO DO RELATÓRIO DESCRITIVO 1 - AUDIÊNCIA PÚBLICA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1360651" y="3958388"/>
            <a:ext cx="907938" cy="945273"/>
          </a:xfrm>
          <a:prstGeom prst="rect">
            <a:avLst/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DECRETO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NÚCLEO GESTOR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30"/>
          <p:cNvPicPr preferRelativeResize="0"/>
          <p:nvPr/>
        </p:nvPicPr>
        <p:blipFill rotWithShape="1">
          <a:blip r:embed="rId3">
            <a:alphaModFix/>
          </a:blip>
          <a:srcRect b="0" l="0" r="16016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485197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65824" y="0"/>
            <a:ext cx="68261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0"/>
          <p:cNvSpPr/>
          <p:nvPr/>
        </p:nvSpPr>
        <p:spPr>
          <a:xfrm>
            <a:off x="4680024" y="4243979"/>
            <a:ext cx="685800" cy="671513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30"/>
          <p:cNvSpPr/>
          <p:nvPr/>
        </p:nvSpPr>
        <p:spPr>
          <a:xfrm>
            <a:off x="4680024" y="2301473"/>
            <a:ext cx="685800" cy="671513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30"/>
          <p:cNvSpPr/>
          <p:nvPr/>
        </p:nvSpPr>
        <p:spPr>
          <a:xfrm>
            <a:off x="4643902" y="5846560"/>
            <a:ext cx="685800" cy="671513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30"/>
          <p:cNvSpPr/>
          <p:nvPr/>
        </p:nvSpPr>
        <p:spPr>
          <a:xfrm>
            <a:off x="4680024" y="363135"/>
            <a:ext cx="685800" cy="671513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31"/>
          <p:cNvPicPr preferRelativeResize="0"/>
          <p:nvPr/>
        </p:nvPicPr>
        <p:blipFill rotWithShape="1">
          <a:blip r:embed="rId3">
            <a:alphaModFix/>
          </a:blip>
          <a:srcRect b="0" l="0" r="16016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31"/>
          <p:cNvSpPr txBox="1"/>
          <p:nvPr/>
        </p:nvSpPr>
        <p:spPr>
          <a:xfrm>
            <a:off x="540869" y="416264"/>
            <a:ext cx="4067236" cy="5774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6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ZONEAMENTO: </a:t>
            </a:r>
            <a:r>
              <a:rPr b="1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ABRANGE O TERRITÓRIO DO MUNICÍPIO DE ESMERALDAS EM SUA TOTALIDADE, DIVIDIDO EM ZONAS URBANAS, ZONAS RURAIS E ÁREAS ESPECIAIS</a:t>
            </a:r>
            <a:endParaRPr b="1" i="0" sz="1400" u="none" cap="none" strike="noStrik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ZONEAMENTO: </a:t>
            </a:r>
            <a:r>
              <a:rPr b="1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INSTRUMENTO - REGULA O USO E OCUPAÇÃO DO SOLO URBANO - PROMOVE MUDANÇAS NOS PADRÕES DE DESENVOLVIMENTO DAS CIDADES POR MEIO DO ESTABELECIMENTO DE PARÂMETROS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 ZONA: </a:t>
            </a:r>
            <a:r>
              <a:rPr b="1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PARTE DO TERRITÓRIO VINCULADAS A UM CONJUNTO DE PARÂMETROS PARA REGULAR, ESTABELECENDO PADRÕES OU PROMOVENDO MUDANÇAS NO DESENVOLVIMENTO PRETENDIDO PARA O MUNICÍPIO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9" name="Google Shape;46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5824" y="0"/>
            <a:ext cx="682617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32"/>
          <p:cNvPicPr preferRelativeResize="0"/>
          <p:nvPr/>
        </p:nvPicPr>
        <p:blipFill rotWithShape="1">
          <a:blip r:embed="rId3">
            <a:alphaModFix/>
          </a:blip>
          <a:srcRect b="0" l="0" r="16016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32"/>
          <p:cNvSpPr txBox="1"/>
          <p:nvPr/>
        </p:nvSpPr>
        <p:spPr>
          <a:xfrm>
            <a:off x="261900" y="146038"/>
            <a:ext cx="11668200" cy="65659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6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ZONA RURAL</a:t>
            </a:r>
            <a:endParaRPr b="1" i="0" sz="1600" u="none" cap="none" strike="noStrik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ZONA RURAL AMBIENTAL (ZRA): </a:t>
            </a:r>
            <a:r>
              <a:rPr b="1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SÃO ÁREAS DE INTERESSE AMBIENTAL, CAPAZES DE PROMOVER O EQUILÍBRIO E CONFORTO AMBIENTAL EM MAIOR ALCANCE E QUE POR SUAS CARACTERÍSTICAS FÍSICAS PODEM RESTRINGIR A MANUTENÇÃO DE ATIVIDADES AGROSSILVIPASTORIS, ONDE EXISTE TAMBÉM POTENCIAL DE INSTALAÇÃO DE INFRAESTRUTURA PARA ATENDIMENTO DA DEMANDA DE TURISMO ECOLÓGICO E DE NATUREZA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ZONA DE ATIVIDADES RURAIS (ZAR) : </a:t>
            </a:r>
            <a:r>
              <a:rPr b="1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ÁREAS RURAIS COM MAIOR POTENCIAL DE DESENVOLVIMENTO DAS ATIVIDADES SOCIOECONÔMICAS TAIS COMO AGRÍCOLA, PECUÁRIA, EXTRATIVA VEGETAL, FLORESTAL OU AGROINDUSTRIAL, RELEVANTES PARA A MANUTENÇÃO DA SEGURIDADE ALIMENTAR, NUTRICIONAL E AMBIENTAL, NAS QUAIS DEVEM SER INCENTIVADAS PRÁTICAS E O TURISMO AGROECOLÓGICOS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1" i="0" sz="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ZONA RURAL / ZONA URBANA</a:t>
            </a:r>
            <a:endParaRPr b="1" i="0" sz="1600" u="none" cap="none" strike="noStrik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ÁREAS ESPECIAIS </a:t>
            </a:r>
            <a:r>
              <a:rPr b="1" i="0" lang="pt-BR" sz="14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b="1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PODERÃO SOBREPOR OS PARÂMETROS URBANÍSTICOS DEFINIDOS PELOS DIFERENTES ZONEAMENTOS DE MODO A RESTRINGIR OU PERMITIR DETERMINADO TIPO DE USO E OCUPAÇÃO E IDENTIFICANDO ÁREAS COM CARACTERÍSTICAS ESPECIAIS E QUE REQUEREM REGRAS COMPLEMENTARES E POLÍTICAS PÚBLICAS DE FOMENTO ESPECÍFICAS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ZONA DE PROTEÇÃO AMBIENTAL  (ZPA):  </a:t>
            </a:r>
            <a:r>
              <a:rPr b="1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SÃO ÁREAS DE PROTEÇÃO AMBIENTAL, CULTURAL E PAISAGÍSTICA, LEGALMENTE CONSTITUÍDAS, DENTRO OU FORA DO PERÍMETRO URBANO, CONDICIONADAS A PARÂMETROS URBANÍSTICOS E DIRETRIZES RESTRITIVAS, COM O OBJETIVO DE MANTER OU RECUPERAR OS ATRIBUTOS AMBIENTAIS RELEVANTES DE INTERESSE MUNICIPAL E METROPOLITANO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33"/>
          <p:cNvPicPr preferRelativeResize="0"/>
          <p:nvPr/>
        </p:nvPicPr>
        <p:blipFill rotWithShape="1">
          <a:blip r:embed="rId3">
            <a:alphaModFix/>
          </a:blip>
          <a:srcRect b="0" l="0" r="16016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8863" y="0"/>
            <a:ext cx="89742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34"/>
          <p:cNvPicPr preferRelativeResize="0"/>
          <p:nvPr/>
        </p:nvPicPr>
        <p:blipFill rotWithShape="1">
          <a:blip r:embed="rId3">
            <a:alphaModFix/>
          </a:blip>
          <a:srcRect b="0" l="0" r="16016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34"/>
          <p:cNvSpPr txBox="1"/>
          <p:nvPr/>
        </p:nvSpPr>
        <p:spPr>
          <a:xfrm>
            <a:off x="261900" y="-71919"/>
            <a:ext cx="11668200" cy="7569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6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ZONAS URBANAS </a:t>
            </a:r>
            <a:endParaRPr b="1" i="0" sz="1600" u="none" cap="none" strike="noStrik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ZONA DE DESENVOLVIMENTO DAS CENTRALIDADES (ZC):  </a:t>
            </a:r>
            <a:r>
              <a:rPr b="1" i="0" lang="pt-BR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ÁREAS URBANAS ONDE ATUALMENTE JÁ EXISTE GRANDE POTENCIAL DE ADENSAMENTO E IMPLANTAÇÃO DE INFRAESTRUTURA URBANA COM MENOR CUSTO E MAIOR ATENDIMENTO, COM OBJETIVO DE DESENVOLVER, PROMOVER OU CRIAR CENTRALIDADES URBANAS COM DIVERSIDADE DE USO E OCUPAÇÃO E QUE SERVIRÃO DE REFERÊNCIA PARA INSTALAÇÃO DE COMÉRCIO E SERVIÇOS QUE OFEREÇAM OPORTUNIDADES DE GERAÇÃO DE EMPREGO E RENDA PARA A POPULAÇÃO EM ALCANCE MUNICIPAL OU REGIONAL.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 ZONA DE DESENVOLVIMENTO PRIORITÁRIO (ZD): </a:t>
            </a:r>
            <a:r>
              <a:rPr b="1" i="0" lang="pt-BR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SÃO ÁREAS URBANIZADAS OU PARA EXPANSÃO URBANA, COM CAPACIDADE DE SUPORTE AJUSTADA AO ADENSAMENTO CONSTRUTIVO, FACILIDADE DE MANUTENÇÃO OU IMPLANTAÇÃO DE INFRAESTRUTURA URBANA, CUJO OBJETIVO PRINCIPAL É O DE RECEBER A EXPANSÃO URBANA DE FORMA PRIORITÁRIA, CONTRIBUINDO PARA O DESENVOLVIMENTO DAS CENTRALIDADES POR MEIO DA IMPLANTAÇÃO DE INFRAESTRUTURA URBANA E USOS DIVERSOS DE ALCANCE LOCAL E REGIONAL.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ZONA DE URBANIZAÇÃO MODERADA (ZM): </a:t>
            </a:r>
            <a:r>
              <a:rPr b="1" i="0" lang="pt-BR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SÃO ÁREAS COM MAIOR CUSTO PARA IMPLANTAÇÃO E MANUTENÇÃO DE INFRAESTRUTURA URBANA, CUJO OBJETIVO PRINCIPAL É, DIANTE DE RESTRIÇÕES AMBIENTAIS E PAISAGÍSTICAS, O DE PROMOVER A IMPLANTAÇÃO DE ÁREAS PÚBLICAS DE LAZER E ÁREAS VERDES URBANAS, PERMITIR A INSTALAÇÃO DO USO RESIDENCIAL DE BAIXA DENSIDADE E USO COMERCIAL E DE SERVIÇOS DE ALCANCE LOCAL.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ZONA DE DESENVOLVIMENTO DE ATIVIDADES ECONÔMICAS (ZAE):  </a:t>
            </a:r>
            <a:r>
              <a:rPr b="1" i="0" lang="pt-BR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SÃO ÁREAS ORIENTADAS PARA O DESENVOLVIMENTO ECONÔMICO ONDE HÁ INTERESSE ESTRATÉGICO MUNICIPAL EM CONCILIAR  A INSTALAÇÃO DE ATIVIDADES DE GRANDE, MÉDIO E PEQUENO PORTE, PROMOVENDO A DIVERSIFICAÇÃO DAS ATIVIDADES DOS  SETORES INDUSTRIAL, LOGÍSTICA, COMERCIAL E DE SERVIÇOS, COM VIABILIDADE DE IMPLEMENTAÇÃO DE ARRANJOS PRODUTIVOS COMO PARQUES TECNOLÓGICOS  E INDÚSTRIAS 4.0 / 5.0 POR MEIO DO REPARCELAMENTO E RECONFIGURAÇÃO DAS ÁREAS INTERNAS AOS SEUS LIMITES E UTILIZAÇÃO DE CRITÉRIOS DE SUSTENTABILIDADE QUE VISEM O MENOR IMPACTO AMBIENTAL E POLUIDOR.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63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35"/>
          <p:cNvPicPr preferRelativeResize="0"/>
          <p:nvPr/>
        </p:nvPicPr>
        <p:blipFill rotWithShape="1">
          <a:blip r:embed="rId3">
            <a:alphaModFix/>
          </a:blip>
          <a:srcRect b="0" l="0" r="16016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8863" y="0"/>
            <a:ext cx="89742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36"/>
          <p:cNvPicPr preferRelativeResize="0"/>
          <p:nvPr/>
        </p:nvPicPr>
        <p:blipFill rotWithShape="1">
          <a:blip r:embed="rId3">
            <a:alphaModFix/>
          </a:blip>
          <a:srcRect b="0" l="0" r="16016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36"/>
          <p:cNvSpPr txBox="1"/>
          <p:nvPr/>
        </p:nvSpPr>
        <p:spPr>
          <a:xfrm>
            <a:off x="4967456" y="2413337"/>
            <a:ext cx="6097656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ESTRUTURAÇÃO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TERRITORIAL PRELIMINAR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 ZONEAMENTO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APRESENTAÇÃO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PLATAFORMA QGIZ - BANCO DE DADOS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2" name="Google Shape;50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5" y="11381"/>
            <a:ext cx="581597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37"/>
          <p:cNvPicPr preferRelativeResize="0"/>
          <p:nvPr/>
        </p:nvPicPr>
        <p:blipFill rotWithShape="1">
          <a:blip r:embed="rId3">
            <a:alphaModFix/>
          </a:blip>
          <a:srcRect b="0" l="0" r="16016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8253" y="0"/>
            <a:ext cx="485197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0" y="0"/>
            <a:ext cx="48519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38"/>
          <p:cNvPicPr preferRelativeResize="0"/>
          <p:nvPr/>
        </p:nvPicPr>
        <p:blipFill rotWithShape="1">
          <a:blip r:embed="rId3">
            <a:alphaModFix/>
          </a:blip>
          <a:srcRect b="0" l="0" r="16016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90965" y="0"/>
            <a:ext cx="485197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1317" y="342900"/>
            <a:ext cx="6260587" cy="6141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g157aa2a8e36_0_0"/>
          <p:cNvPicPr preferRelativeResize="0"/>
          <p:nvPr/>
        </p:nvPicPr>
        <p:blipFill rotWithShape="1">
          <a:blip r:embed="rId3">
            <a:alphaModFix/>
          </a:blip>
          <a:srcRect b="0" l="0" r="16015" t="0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g157aa2a8e36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3049" y="0"/>
            <a:ext cx="6826173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4"/>
          <p:cNvPicPr preferRelativeResize="0"/>
          <p:nvPr/>
        </p:nvPicPr>
        <p:blipFill rotWithShape="1">
          <a:blip r:embed="rId3">
            <a:alphaModFix/>
          </a:blip>
          <a:srcRect b="0" l="0" r="16016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4"/>
          <p:cNvCxnSpPr/>
          <p:nvPr/>
        </p:nvCxnSpPr>
        <p:spPr>
          <a:xfrm rot="10800000">
            <a:off x="10213471" y="2743403"/>
            <a:ext cx="0" cy="2199935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135" name="Google Shape;135;p4"/>
          <p:cNvCxnSpPr>
            <a:stCxn id="136" idx="2"/>
          </p:cNvCxnSpPr>
          <p:nvPr/>
        </p:nvCxnSpPr>
        <p:spPr>
          <a:xfrm rot="10800000">
            <a:off x="9618826" y="2578909"/>
            <a:ext cx="1200" cy="1357200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137" name="Google Shape;137;p4"/>
          <p:cNvCxnSpPr/>
          <p:nvPr/>
        </p:nvCxnSpPr>
        <p:spPr>
          <a:xfrm rot="10800000">
            <a:off x="7929891" y="2743403"/>
            <a:ext cx="0" cy="3101788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138" name="Google Shape;138;p4"/>
          <p:cNvCxnSpPr/>
          <p:nvPr/>
        </p:nvCxnSpPr>
        <p:spPr>
          <a:xfrm rot="10800000">
            <a:off x="8887297" y="642392"/>
            <a:ext cx="10190" cy="2211828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139" name="Google Shape;139;p4"/>
          <p:cNvCxnSpPr/>
          <p:nvPr/>
        </p:nvCxnSpPr>
        <p:spPr>
          <a:xfrm rot="10800000">
            <a:off x="5245507" y="2702425"/>
            <a:ext cx="0" cy="987668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140" name="Google Shape;140;p4"/>
          <p:cNvCxnSpPr/>
          <p:nvPr/>
        </p:nvCxnSpPr>
        <p:spPr>
          <a:xfrm>
            <a:off x="5482373" y="2775042"/>
            <a:ext cx="0" cy="2422279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141" name="Google Shape;141;p4"/>
          <p:cNvCxnSpPr/>
          <p:nvPr/>
        </p:nvCxnSpPr>
        <p:spPr>
          <a:xfrm rot="10800000">
            <a:off x="3481209" y="969700"/>
            <a:ext cx="0" cy="1865481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142" name="Google Shape;142;p4"/>
          <p:cNvCxnSpPr/>
          <p:nvPr/>
        </p:nvCxnSpPr>
        <p:spPr>
          <a:xfrm rot="10800000">
            <a:off x="7094957" y="1893715"/>
            <a:ext cx="0" cy="1034651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143" name="Google Shape;143;p4"/>
          <p:cNvCxnSpPr/>
          <p:nvPr/>
        </p:nvCxnSpPr>
        <p:spPr>
          <a:xfrm rot="10800000">
            <a:off x="8887297" y="2702424"/>
            <a:ext cx="20380" cy="3208996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144" name="Google Shape;144;p4"/>
          <p:cNvCxnSpPr/>
          <p:nvPr/>
        </p:nvCxnSpPr>
        <p:spPr>
          <a:xfrm rot="10800000">
            <a:off x="10924078" y="1870283"/>
            <a:ext cx="0" cy="1034651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145" name="Google Shape;145;p4"/>
          <p:cNvCxnSpPr/>
          <p:nvPr/>
        </p:nvCxnSpPr>
        <p:spPr>
          <a:xfrm rot="10800000">
            <a:off x="9470437" y="1905663"/>
            <a:ext cx="0" cy="1034651"/>
          </a:xfrm>
          <a:prstGeom prst="straightConnector1">
            <a:avLst/>
          </a:prstGeom>
          <a:noFill/>
          <a:ln cap="flat" cmpd="sng" w="28575">
            <a:solidFill>
              <a:srgbClr val="7F7F7F"/>
            </a:solidFill>
            <a:prstDash val="dash"/>
            <a:miter lim="800000"/>
            <a:headEnd len="sm" w="sm" type="none"/>
            <a:tailEnd len="sm" w="sm" type="none"/>
          </a:ln>
        </p:spPr>
      </p:cxnSp>
      <p:graphicFrame>
        <p:nvGraphicFramePr>
          <p:cNvPr id="146" name="Google Shape;146;p4"/>
          <p:cNvGraphicFramePr/>
          <p:nvPr/>
        </p:nvGraphicFramePr>
        <p:xfrm>
          <a:off x="340421" y="25609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{2CF182CB-5792-4ED5-9A2E-F36B2117265B}</a:tableStyleId>
              </a:tblPr>
              <a:tblGrid>
                <a:gridCol w="649000"/>
                <a:gridCol w="649000"/>
                <a:gridCol w="649000"/>
                <a:gridCol w="621850"/>
                <a:gridCol w="569125"/>
                <a:gridCol w="581100"/>
                <a:gridCol w="759900"/>
                <a:gridCol w="768850"/>
                <a:gridCol w="894000"/>
                <a:gridCol w="491700"/>
                <a:gridCol w="556025"/>
                <a:gridCol w="954275"/>
                <a:gridCol w="825750"/>
                <a:gridCol w="694650"/>
                <a:gridCol w="694650"/>
                <a:gridCol w="694650"/>
              </a:tblGrid>
              <a:tr h="127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SET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OUT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NOV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DEZ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E75B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JAN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FEV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ABRIL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MAIO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JUN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JUL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AGO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SET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OUT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NOV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DEZ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F5496"/>
                    </a:solidFill>
                  </a:tcPr>
                </a:tc>
              </a:tr>
            </a:tbl>
          </a:graphicData>
        </a:graphic>
      </p:graphicFrame>
      <p:sp>
        <p:nvSpPr>
          <p:cNvPr id="147" name="Google Shape;147;p4"/>
          <p:cNvSpPr/>
          <p:nvPr/>
        </p:nvSpPr>
        <p:spPr>
          <a:xfrm>
            <a:off x="10440550" y="3196259"/>
            <a:ext cx="1082918" cy="771929"/>
          </a:xfrm>
          <a:prstGeom prst="rect">
            <a:avLst/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TRAMITAÇÃO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CÂMARA MUNICIPAL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"/>
          <p:cNvSpPr/>
          <p:nvPr/>
        </p:nvSpPr>
        <p:spPr>
          <a:xfrm>
            <a:off x="11174325" y="1554930"/>
            <a:ext cx="947602" cy="773249"/>
          </a:xfrm>
          <a:prstGeom prst="roundRect">
            <a:avLst>
              <a:gd fmla="val 16667" name="adj"/>
            </a:avLst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pt-BR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ACOMPANHAMENTO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4"/>
          <p:cNvSpPr/>
          <p:nvPr/>
        </p:nvSpPr>
        <p:spPr>
          <a:xfrm>
            <a:off x="10479547" y="4042448"/>
            <a:ext cx="1004924" cy="207793"/>
          </a:xfrm>
          <a:prstGeom prst="rect">
            <a:avLst/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ETAPA 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4"/>
          <p:cNvSpPr/>
          <p:nvPr/>
        </p:nvSpPr>
        <p:spPr>
          <a:xfrm>
            <a:off x="10033744" y="1536114"/>
            <a:ext cx="1115403" cy="773249"/>
          </a:xfrm>
          <a:prstGeom prst="roundRect">
            <a:avLst>
              <a:gd fmla="val 16667" name="adj"/>
            </a:avLst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pt-BR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ADEQUAÇÔES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9078567" y="3144631"/>
            <a:ext cx="1082918" cy="791478"/>
          </a:xfrm>
          <a:prstGeom prst="rect">
            <a:avLst/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VALIDAÇÂO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MINUTA PROJETO DE LEI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9095654" y="4020635"/>
            <a:ext cx="1044929" cy="205930"/>
          </a:xfrm>
          <a:prstGeom prst="rect">
            <a:avLst/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ETAPA 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8325522" y="5772988"/>
            <a:ext cx="1290161" cy="923899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ELABORAÇÃO DO RELATÓRIO DESCRITIVO 3 - AUDIÊNCIA PÚBLICA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4"/>
          <p:cNvSpPr txBox="1"/>
          <p:nvPr/>
        </p:nvSpPr>
        <p:spPr>
          <a:xfrm>
            <a:off x="2917666" y="2284488"/>
            <a:ext cx="58274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4"/>
          <p:cNvSpPr/>
          <p:nvPr/>
        </p:nvSpPr>
        <p:spPr>
          <a:xfrm>
            <a:off x="7220480" y="1513533"/>
            <a:ext cx="2792416" cy="793532"/>
          </a:xfrm>
          <a:prstGeom prst="roundRect">
            <a:avLst>
              <a:gd fmla="val 16667" name="adj"/>
            </a:avLst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ELABORAÇÃO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MINUTA DO PROJETO DE LEI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4"/>
          <p:cNvSpPr/>
          <p:nvPr/>
        </p:nvSpPr>
        <p:spPr>
          <a:xfrm>
            <a:off x="8336875" y="4708197"/>
            <a:ext cx="1290161" cy="97824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OFICINA / AUDIÊNCIA PÚBLICA (3) – PROPOSTA DE ESTRUTURAÇÃO TERRITORIAL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4"/>
          <p:cNvSpPr/>
          <p:nvPr/>
        </p:nvSpPr>
        <p:spPr>
          <a:xfrm>
            <a:off x="8356679" y="4373998"/>
            <a:ext cx="1259004" cy="247656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ETAPA 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4"/>
          <p:cNvSpPr/>
          <p:nvPr/>
        </p:nvSpPr>
        <p:spPr>
          <a:xfrm>
            <a:off x="4451883" y="4229866"/>
            <a:ext cx="1428735" cy="247734"/>
          </a:xfrm>
          <a:prstGeom prst="rect">
            <a:avLst/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ETAPA 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"/>
          <p:cNvSpPr/>
          <p:nvPr/>
        </p:nvSpPr>
        <p:spPr>
          <a:xfrm>
            <a:off x="4450900" y="3013283"/>
            <a:ext cx="1429721" cy="1146599"/>
          </a:xfrm>
          <a:prstGeom prst="rect">
            <a:avLst/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OFICINA / AUDIÊNCIA PÚBLICA (2) –DIAGNÓSTICO DIRETRIZES PARA ESTRUTURAÇÃO TERRITORIAL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4"/>
          <p:cNvSpPr/>
          <p:nvPr/>
        </p:nvSpPr>
        <p:spPr>
          <a:xfrm>
            <a:off x="4438236" y="4547584"/>
            <a:ext cx="1442377" cy="862709"/>
          </a:xfrm>
          <a:prstGeom prst="roundRect">
            <a:avLst>
              <a:gd fmla="val 16667" name="adj"/>
            </a:avLst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ELABORAÇÃO DO RELATÓRIO DESCRITIVO 2 - AUDIÊNCIA PÚBLICA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"/>
          <p:cNvSpPr/>
          <p:nvPr/>
        </p:nvSpPr>
        <p:spPr>
          <a:xfrm>
            <a:off x="226030" y="229929"/>
            <a:ext cx="8865699" cy="624981"/>
          </a:xfrm>
          <a:prstGeom prst="roundRect">
            <a:avLst>
              <a:gd fmla="val 16667" name="adj"/>
            </a:avLst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ESTRUTURAÇÃO TERRITORIAL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PROPOSTA PRELIMINAR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4"/>
          <p:cNvSpPr/>
          <p:nvPr/>
        </p:nvSpPr>
        <p:spPr>
          <a:xfrm>
            <a:off x="5898169" y="5720418"/>
            <a:ext cx="2257316" cy="912689"/>
          </a:xfrm>
          <a:prstGeom prst="roundRect">
            <a:avLst>
              <a:gd fmla="val 16667" name="adj"/>
            </a:avLst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REALIZAÇÃO DE TRABALHO DE CAMPO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ROTEIRO DE VISITAS ESTRATÉGICAS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"/>
          <p:cNvSpPr txBox="1"/>
          <p:nvPr/>
        </p:nvSpPr>
        <p:spPr>
          <a:xfrm>
            <a:off x="373991" y="2296591"/>
            <a:ext cx="58274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"/>
          <p:cNvSpPr/>
          <p:nvPr/>
        </p:nvSpPr>
        <p:spPr>
          <a:xfrm>
            <a:off x="261460" y="1504594"/>
            <a:ext cx="6888947" cy="781966"/>
          </a:xfrm>
          <a:prstGeom prst="roundRect">
            <a:avLst>
              <a:gd fmla="val 16667" name="adj"/>
            </a:avLst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ELABORAÇÃO DE DIAGNOSTICO TÉCNICO TERRITORIAL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"/>
          <p:cNvSpPr/>
          <p:nvPr/>
        </p:nvSpPr>
        <p:spPr>
          <a:xfrm>
            <a:off x="236219" y="949638"/>
            <a:ext cx="8110680" cy="469167"/>
          </a:xfrm>
          <a:prstGeom prst="roundRect">
            <a:avLst>
              <a:gd fmla="val 16667" name="adj"/>
            </a:avLst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REUNIÕES NG – USO E OCUPAÇÃO DO SOLO – ESTUDOS HABITACIONAIS – ESTUDOS AMBIENTAIS E CULTURAIS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"/>
          <p:cNvSpPr/>
          <p:nvPr/>
        </p:nvSpPr>
        <p:spPr>
          <a:xfrm>
            <a:off x="9850045" y="4370026"/>
            <a:ext cx="1404298" cy="285964"/>
          </a:xfrm>
          <a:prstGeom prst="rect">
            <a:avLst/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ETAPA 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4"/>
          <p:cNvSpPr/>
          <p:nvPr/>
        </p:nvSpPr>
        <p:spPr>
          <a:xfrm>
            <a:off x="9850045" y="4708196"/>
            <a:ext cx="1404298" cy="1064791"/>
          </a:xfrm>
          <a:prstGeom prst="rect">
            <a:avLst/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OFICINA / AUDIÊNCIA PÚBLICA (4) – PROPOSTA DE ESTRUTURAÇÃO TERRITORIAL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MINUTA DE LEI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"/>
          <p:cNvSpPr/>
          <p:nvPr/>
        </p:nvSpPr>
        <p:spPr>
          <a:xfrm>
            <a:off x="9907113" y="5796846"/>
            <a:ext cx="1290161" cy="923899"/>
          </a:xfrm>
          <a:prstGeom prst="roundRect">
            <a:avLst>
              <a:gd fmla="val 16667" name="adj"/>
            </a:avLst>
          </a:prstGeom>
          <a:solidFill>
            <a:srgbClr val="C55A1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ELABORAÇÃO DO RELATÓRIO DESCRITIVO 4 - AUDIÊNCIA PÚBLICA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"/>
          <p:cNvSpPr/>
          <p:nvPr/>
        </p:nvSpPr>
        <p:spPr>
          <a:xfrm>
            <a:off x="8239665" y="4279102"/>
            <a:ext cx="1486139" cy="2526361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in" id="169" name="Google Shape;16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04037" y="3030931"/>
            <a:ext cx="1442862" cy="1442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766"/>
            <a:ext cx="12192000" cy="6835234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9"/>
          <p:cNvSpPr txBox="1"/>
          <p:nvPr/>
        </p:nvSpPr>
        <p:spPr>
          <a:xfrm>
            <a:off x="183630" y="276761"/>
            <a:ext cx="9745561" cy="5078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t-BR" sz="4000" u="sng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OBRIGADO!!!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  <a:hlinkClick r:id="rId7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  <a:hlinkClick r:id="rId8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t-BR" sz="40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http://empreender.santaluzia.mg.gov.br/plano-diretor/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t-BR" sz="40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planodiretor@agenciarmbh.mg.gov.br</a:t>
            </a:r>
            <a:endParaRPr b="1" i="0" sz="4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5"/>
          <p:cNvPicPr preferRelativeResize="0"/>
          <p:nvPr/>
        </p:nvPicPr>
        <p:blipFill rotWithShape="1">
          <a:blip r:embed="rId3">
            <a:alphaModFix/>
          </a:blip>
          <a:srcRect b="0" l="0" r="16016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5"/>
          <p:cNvSpPr txBox="1"/>
          <p:nvPr/>
        </p:nvSpPr>
        <p:spPr>
          <a:xfrm>
            <a:off x="567311" y="4842090"/>
            <a:ext cx="590514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CAPACITAÇÃO NG  - PLANEJAMENTO METROPOLITANO - PLANO DIRETOR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5"/>
          <p:cNvSpPr txBox="1"/>
          <p:nvPr/>
        </p:nvSpPr>
        <p:spPr>
          <a:xfrm>
            <a:off x="6575004" y="4842092"/>
            <a:ext cx="523602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ESTUDO DE CASO – SANTA LUZIA - CAPACITAÇÃO  PM/MA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7976" y="1708130"/>
            <a:ext cx="5379414" cy="3024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6156" y="1708131"/>
            <a:ext cx="5287870" cy="302444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5"/>
          <p:cNvSpPr txBox="1"/>
          <p:nvPr/>
        </p:nvSpPr>
        <p:spPr>
          <a:xfrm>
            <a:off x="567311" y="1198508"/>
            <a:ext cx="442704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CAPACITAÇÕES</a:t>
            </a:r>
            <a:endParaRPr b="1" i="0" sz="2000" u="none" cap="none" strike="noStrik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6"/>
          <p:cNvPicPr preferRelativeResize="0"/>
          <p:nvPr/>
        </p:nvPicPr>
        <p:blipFill rotWithShape="1">
          <a:blip r:embed="rId3">
            <a:alphaModFix/>
          </a:blip>
          <a:srcRect b="0" l="0" r="16016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6"/>
          <p:cNvSpPr/>
          <p:nvPr/>
        </p:nvSpPr>
        <p:spPr>
          <a:xfrm flipH="1" rot="10800000">
            <a:off x="2334113" y="116252"/>
            <a:ext cx="3220867" cy="412417"/>
          </a:xfrm>
          <a:prstGeom prst="flowChartManualOperation">
            <a:avLst/>
          </a:prstGeom>
          <a:solidFill>
            <a:srgbClr val="C55A1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6"/>
          <p:cNvSpPr/>
          <p:nvPr/>
        </p:nvSpPr>
        <p:spPr>
          <a:xfrm rot="5400000">
            <a:off x="-2177930" y="2789672"/>
            <a:ext cx="6023496" cy="1485900"/>
          </a:xfrm>
          <a:prstGeom prst="flowChartManualOperation">
            <a:avLst/>
          </a:prstGeom>
          <a:solidFill>
            <a:srgbClr val="C55A1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6"/>
          <p:cNvSpPr txBox="1"/>
          <p:nvPr/>
        </p:nvSpPr>
        <p:spPr>
          <a:xfrm>
            <a:off x="26185" y="1621630"/>
            <a:ext cx="1580700" cy="3447057"/>
          </a:xfrm>
          <a:prstGeom prst="rect">
            <a:avLst/>
          </a:prstGeom>
          <a:noFill/>
          <a:ln>
            <a:noFill/>
          </a:ln>
          <a:effectLst>
            <a:outerShdw blurRad="57150" rotWithShape="0" algn="ctr" dir="5400000" dist="19050">
              <a:srgbClr val="000000">
                <a:alpha val="62352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rgbClr val="002060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PRINCÍPIOS  </a:t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POTENCIALIDADES CONFLITOS  DESEJOS</a:t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INFRAESTRUTURA </a:t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MEIO-AMBIENTE </a:t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CULTURA </a:t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MOBILIDADE </a:t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D. SOCIOECONOMICO </a:t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4511" y="520874"/>
            <a:ext cx="4427041" cy="2975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/>
        </p:nvPicPr>
        <p:blipFill rotWithShape="1">
          <a:blip r:embed="rId5">
            <a:alphaModFix/>
          </a:blip>
          <a:srcRect b="1617" l="0" r="0" t="11127"/>
          <a:stretch/>
        </p:blipFill>
        <p:spPr>
          <a:xfrm>
            <a:off x="1564511" y="3593007"/>
            <a:ext cx="4427042" cy="295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78710" y="520875"/>
            <a:ext cx="4427042" cy="297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93378" y="3593007"/>
            <a:ext cx="4427042" cy="295136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6"/>
          <p:cNvSpPr/>
          <p:nvPr/>
        </p:nvSpPr>
        <p:spPr>
          <a:xfrm rot="-5400000">
            <a:off x="8299028" y="2742266"/>
            <a:ext cx="6023496" cy="1580712"/>
          </a:xfrm>
          <a:prstGeom prst="flowChartManualOperation">
            <a:avLst/>
          </a:prstGeom>
          <a:solidFill>
            <a:srgbClr val="C55A1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6"/>
          <p:cNvSpPr txBox="1"/>
          <p:nvPr/>
        </p:nvSpPr>
        <p:spPr>
          <a:xfrm>
            <a:off x="10378786" y="1274584"/>
            <a:ext cx="1776749" cy="4308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rgbClr val="002060"/>
                </a:solidFill>
                <a:latin typeface="Signika"/>
                <a:ea typeface="Signika"/>
                <a:cs typeface="Signika"/>
                <a:sym typeface="Signika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DIAGNÓSTICO TERRITORIAL: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CARACTERIZAÇÃO GEOFÍSICA 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ASPECTOS SOCIOAMBIENTAIS SOCIOECONÔMICOS 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USO E OCUPAÇÃO DO SOLO URBANO 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HABITAÇÃO</a:t>
            </a:r>
            <a:br>
              <a:rPr b="1" i="0" lang="pt-BR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MOBILIDADE  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POTENCIAIS DE USO</a:t>
            </a:r>
            <a:endParaRPr b="1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MATRIZ DE SWOT   </a:t>
            </a:r>
            <a:br>
              <a:rPr b="1" i="0" lang="pt-BR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DIRETRIZES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6"/>
          <p:cNvSpPr txBox="1"/>
          <p:nvPr/>
        </p:nvSpPr>
        <p:spPr>
          <a:xfrm>
            <a:off x="2914739" y="136556"/>
            <a:ext cx="442704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AUDIÊNCIA</a:t>
            </a:r>
            <a:r>
              <a:rPr b="1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BR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PÚBLICA 1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6"/>
          <p:cNvSpPr/>
          <p:nvPr/>
        </p:nvSpPr>
        <p:spPr>
          <a:xfrm flipH="1" rot="10800000">
            <a:off x="6637022" y="107499"/>
            <a:ext cx="3220867" cy="412417"/>
          </a:xfrm>
          <a:prstGeom prst="flowChartManualOperation">
            <a:avLst/>
          </a:prstGeom>
          <a:solidFill>
            <a:srgbClr val="C55A1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6"/>
          <p:cNvSpPr txBox="1"/>
          <p:nvPr/>
        </p:nvSpPr>
        <p:spPr>
          <a:xfrm>
            <a:off x="7223761" y="154872"/>
            <a:ext cx="442704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AUDIÊNCIA PÚBLICA 2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7"/>
          <p:cNvPicPr preferRelativeResize="0"/>
          <p:nvPr/>
        </p:nvPicPr>
        <p:blipFill rotWithShape="1">
          <a:blip r:embed="rId3">
            <a:alphaModFix/>
          </a:blip>
          <a:srcRect b="0" l="0" r="17131" t="0"/>
          <a:stretch/>
        </p:blipFill>
        <p:spPr>
          <a:xfrm>
            <a:off x="0" y="22766"/>
            <a:ext cx="12192000" cy="683523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7"/>
          <p:cNvSpPr/>
          <p:nvPr/>
        </p:nvSpPr>
        <p:spPr>
          <a:xfrm>
            <a:off x="235223" y="818302"/>
            <a:ext cx="11777159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PLANO DIRETOR, APROVADO POR LEI MUNICIPAL, É O </a:t>
            </a:r>
            <a:r>
              <a:rPr b="1" i="0" lang="pt-BR" sz="24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INSTRUMENTO BÁSICO DA POLÍTICA DE DESENVOLVIMENTO E EXPANSÃO URBANA</a:t>
            </a:r>
            <a:r>
              <a:rPr b="1" i="0" lang="pt-BR" sz="2400" u="none" cap="none" strike="noStrike">
                <a:solidFill>
                  <a:srgbClr val="FF552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 FOCO NAS </a:t>
            </a:r>
            <a:r>
              <a:rPr b="1" i="0" lang="pt-BR" sz="24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FUNÇÕES SOCIAIS DA CIDADE E DA PROPRIEDADE URBANA.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FF55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FF55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7"/>
          <p:cNvSpPr/>
          <p:nvPr/>
        </p:nvSpPr>
        <p:spPr>
          <a:xfrm>
            <a:off x="303185" y="209154"/>
            <a:ext cx="597698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t-BR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PLANO DIRETOR</a:t>
            </a:r>
            <a:endParaRPr b="1" i="0" sz="2800" u="none" cap="none" strike="noStrike">
              <a:solidFill>
                <a:srgbClr val="FF55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21423" y="2211762"/>
            <a:ext cx="7778233" cy="427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7"/>
          <p:cNvSpPr txBox="1"/>
          <p:nvPr/>
        </p:nvSpPr>
        <p:spPr>
          <a:xfrm>
            <a:off x="357720" y="3072256"/>
            <a:ext cx="3650977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REFERÊNCIAS PRINCIPAIS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FF55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000"/>
              <a:buFont typeface="Arial"/>
              <a:buChar char="•"/>
            </a:pPr>
            <a:r>
              <a:rPr b="1" i="0" lang="pt-BR" sz="20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CONSTITUIÇÃO 1988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000"/>
              <a:buFont typeface="Arial"/>
              <a:buChar char="•"/>
            </a:pPr>
            <a:r>
              <a:rPr b="1" i="0" lang="pt-BR" sz="20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ESTATUTO DA CIDADE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000"/>
              <a:buFont typeface="Arial"/>
              <a:buChar char="•"/>
            </a:pPr>
            <a:r>
              <a:rPr b="1" i="0" lang="pt-BR" sz="20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ESTATUTO DA METRÓPOLE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000"/>
              <a:buFont typeface="Arial"/>
              <a:buChar char="•"/>
            </a:pPr>
            <a:r>
              <a:rPr b="1" i="0" lang="pt-BR" sz="20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PDDI – RMBH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000"/>
              <a:buFont typeface="Arial"/>
              <a:buChar char="•"/>
            </a:pPr>
            <a:r>
              <a:rPr b="1" i="0" lang="pt-BR" sz="20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ODS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000"/>
              <a:buFont typeface="Arial"/>
              <a:buChar char="•"/>
            </a:pPr>
            <a:r>
              <a:rPr b="1" i="0" lang="pt-BR" sz="20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AGENDA URBANA  2030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7"/>
          <p:cNvSpPr txBox="1"/>
          <p:nvPr/>
        </p:nvSpPr>
        <p:spPr>
          <a:xfrm>
            <a:off x="4121423" y="6464180"/>
            <a:ext cx="619691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pt-BR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Fonte: Sustentarqui</a:t>
            </a:r>
            <a:endParaRPr b="1" i="0" sz="1000" u="none" cap="none" strike="noStrike">
              <a:solidFill>
                <a:srgbClr val="FF55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8"/>
          <p:cNvGrpSpPr/>
          <p:nvPr/>
        </p:nvGrpSpPr>
        <p:grpSpPr>
          <a:xfrm>
            <a:off x="2" y="6162160"/>
            <a:ext cx="12191998" cy="696232"/>
            <a:chOff x="1" y="6005318"/>
            <a:chExt cx="12191998" cy="856307"/>
          </a:xfrm>
        </p:grpSpPr>
        <p:pic>
          <p:nvPicPr>
            <p:cNvPr id="212" name="Google Shape;212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642844" y="5362475"/>
              <a:ext cx="852682" cy="2138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725753" y="5448504"/>
              <a:ext cx="803632" cy="2015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4728793" y="5452129"/>
              <a:ext cx="803632" cy="2015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6731833" y="5448504"/>
              <a:ext cx="803632" cy="2015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8722553" y="5448504"/>
              <a:ext cx="803632" cy="2015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10747888" y="5413889"/>
              <a:ext cx="803632" cy="20845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8" name="Google Shape;218;p8"/>
          <p:cNvSpPr txBox="1"/>
          <p:nvPr/>
        </p:nvSpPr>
        <p:spPr>
          <a:xfrm>
            <a:off x="2004717" y="142831"/>
            <a:ext cx="7887865" cy="6186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16A5A9"/>
                </a:solidFill>
                <a:latin typeface="Calibri"/>
                <a:ea typeface="Calibri"/>
                <a:cs typeface="Calibri"/>
                <a:sym typeface="Calibri"/>
              </a:rPr>
              <a:t>MEDIAÇÃO - APOIO TÉCNICO  - ELABORAÇÃO / REVISÃO DE  PLANOS DIRETORES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livro" id="219" name="Google Shape;219;p8"/>
          <p:cNvPicPr preferRelativeResize="0"/>
          <p:nvPr/>
        </p:nvPicPr>
        <p:blipFill rotWithShape="1">
          <a:blip r:embed="rId4">
            <a:alphaModFix/>
          </a:blip>
          <a:srcRect b="0" l="10936" r="7850" t="0"/>
          <a:stretch/>
        </p:blipFill>
        <p:spPr>
          <a:xfrm>
            <a:off x="451426" y="1479246"/>
            <a:ext cx="1870377" cy="1714343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8"/>
          <p:cNvSpPr txBox="1"/>
          <p:nvPr/>
        </p:nvSpPr>
        <p:spPr>
          <a:xfrm>
            <a:off x="866870" y="508553"/>
            <a:ext cx="133299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PLANO DIRETOR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1988 - 2006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livro" id="221" name="Google Shape;221;p8"/>
          <p:cNvPicPr preferRelativeResize="0"/>
          <p:nvPr/>
        </p:nvPicPr>
        <p:blipFill rotWithShape="1">
          <a:blip r:embed="rId4">
            <a:alphaModFix/>
          </a:blip>
          <a:srcRect b="0" l="12151" r="7850" t="0"/>
          <a:stretch/>
        </p:blipFill>
        <p:spPr>
          <a:xfrm>
            <a:off x="9731902" y="1479246"/>
            <a:ext cx="1842409" cy="171434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8"/>
          <p:cNvSpPr txBox="1"/>
          <p:nvPr/>
        </p:nvSpPr>
        <p:spPr>
          <a:xfrm>
            <a:off x="9813440" y="569762"/>
            <a:ext cx="162198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PLANO DIRETOR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8"/>
          <p:cNvSpPr/>
          <p:nvPr/>
        </p:nvSpPr>
        <p:spPr>
          <a:xfrm>
            <a:off x="967563" y="3232238"/>
            <a:ext cx="10313581" cy="2926974"/>
          </a:xfrm>
          <a:prstGeom prst="curvedUpArrow">
            <a:avLst>
              <a:gd fmla="val 11735" name="adj1"/>
              <a:gd fmla="val 32358" name="adj2"/>
              <a:gd fmla="val 34220" name="adj3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sultado de imagem para LEI" id="224" name="Google Shape;224;p8"/>
          <p:cNvPicPr preferRelativeResize="0"/>
          <p:nvPr/>
        </p:nvPicPr>
        <p:blipFill rotWithShape="1">
          <a:blip r:embed="rId5">
            <a:alphaModFix/>
          </a:blip>
          <a:srcRect b="10518" l="16500" r="16698" t="12516"/>
          <a:stretch/>
        </p:blipFill>
        <p:spPr>
          <a:xfrm>
            <a:off x="2265100" y="3276523"/>
            <a:ext cx="1036775" cy="117663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8"/>
          <p:cNvSpPr txBox="1"/>
          <p:nvPr/>
        </p:nvSpPr>
        <p:spPr>
          <a:xfrm>
            <a:off x="2404920" y="2595599"/>
            <a:ext cx="12167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CÓDIGO FLORESTAL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8"/>
          <p:cNvSpPr txBox="1"/>
          <p:nvPr/>
        </p:nvSpPr>
        <p:spPr>
          <a:xfrm>
            <a:off x="3737641" y="2760198"/>
            <a:ext cx="147821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POLÍTICA NACIONAL DE PROTEÇÃO E DEFESA CIVIL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8"/>
          <p:cNvSpPr txBox="1"/>
          <p:nvPr/>
        </p:nvSpPr>
        <p:spPr>
          <a:xfrm>
            <a:off x="6904418" y="2883679"/>
            <a:ext cx="118152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ESTATUTO DA CIDADE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LEI" id="228" name="Google Shape;228;p8"/>
          <p:cNvPicPr preferRelativeResize="0"/>
          <p:nvPr/>
        </p:nvPicPr>
        <p:blipFill rotWithShape="1">
          <a:blip r:embed="rId5">
            <a:alphaModFix/>
          </a:blip>
          <a:srcRect b="10518" l="16500" r="16698" t="12516"/>
          <a:stretch/>
        </p:blipFill>
        <p:spPr>
          <a:xfrm>
            <a:off x="3757450" y="3953469"/>
            <a:ext cx="1036775" cy="11766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LEI" id="229" name="Google Shape;229;p8"/>
          <p:cNvPicPr preferRelativeResize="0"/>
          <p:nvPr/>
        </p:nvPicPr>
        <p:blipFill rotWithShape="1">
          <a:blip r:embed="rId5">
            <a:alphaModFix/>
          </a:blip>
          <a:srcRect b="10518" l="16500" r="16698" t="12516"/>
          <a:stretch/>
        </p:blipFill>
        <p:spPr>
          <a:xfrm flipH="1">
            <a:off x="7233940" y="3876096"/>
            <a:ext cx="1036776" cy="11766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LEI" id="230" name="Google Shape;230;p8"/>
          <p:cNvPicPr preferRelativeResize="0"/>
          <p:nvPr/>
        </p:nvPicPr>
        <p:blipFill rotWithShape="1">
          <a:blip r:embed="rId5">
            <a:alphaModFix/>
          </a:blip>
          <a:srcRect b="10518" l="16500" r="16698" t="12516"/>
          <a:stretch/>
        </p:blipFill>
        <p:spPr>
          <a:xfrm flipH="1">
            <a:off x="8667354" y="3410209"/>
            <a:ext cx="1036776" cy="1176633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8"/>
          <p:cNvSpPr txBox="1"/>
          <p:nvPr/>
        </p:nvSpPr>
        <p:spPr>
          <a:xfrm>
            <a:off x="8232636" y="2714724"/>
            <a:ext cx="150726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ESTATUTO DA METRÓPOLE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LEI" id="232" name="Google Shape;232;p8"/>
          <p:cNvPicPr preferRelativeResize="0"/>
          <p:nvPr/>
        </p:nvPicPr>
        <p:blipFill rotWithShape="1">
          <a:blip r:embed="rId5">
            <a:alphaModFix/>
          </a:blip>
          <a:srcRect b="10518" l="16500" r="16698" t="12516"/>
          <a:stretch/>
        </p:blipFill>
        <p:spPr>
          <a:xfrm>
            <a:off x="4598938" y="1380721"/>
            <a:ext cx="1036775" cy="1176633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8"/>
          <p:cNvSpPr txBox="1"/>
          <p:nvPr/>
        </p:nvSpPr>
        <p:spPr>
          <a:xfrm>
            <a:off x="4384904" y="678307"/>
            <a:ext cx="179724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NOVA AGENDA URBANA / ODS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8"/>
          <p:cNvSpPr txBox="1"/>
          <p:nvPr/>
        </p:nvSpPr>
        <p:spPr>
          <a:xfrm>
            <a:off x="6222921" y="450280"/>
            <a:ext cx="132429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PDDI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RMBH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MZ- RMBH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LEI" id="235" name="Google Shape;235;p8"/>
          <p:cNvPicPr preferRelativeResize="0"/>
          <p:nvPr/>
        </p:nvPicPr>
        <p:blipFill rotWithShape="1">
          <a:blip r:embed="rId5">
            <a:alphaModFix/>
          </a:blip>
          <a:srcRect b="10518" l="16500" r="16698" t="12516"/>
          <a:stretch/>
        </p:blipFill>
        <p:spPr>
          <a:xfrm flipH="1">
            <a:off x="8272209" y="1358264"/>
            <a:ext cx="1036776" cy="11766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LEI" id="236" name="Google Shape;236;p8"/>
          <p:cNvPicPr preferRelativeResize="0"/>
          <p:nvPr/>
        </p:nvPicPr>
        <p:blipFill rotWithShape="1">
          <a:blip r:embed="rId5">
            <a:alphaModFix/>
          </a:blip>
          <a:srcRect b="10518" l="16500" r="16698" t="12516"/>
          <a:stretch/>
        </p:blipFill>
        <p:spPr>
          <a:xfrm>
            <a:off x="2742149" y="1223343"/>
            <a:ext cx="1036775" cy="117663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8"/>
          <p:cNvSpPr txBox="1"/>
          <p:nvPr/>
        </p:nvSpPr>
        <p:spPr>
          <a:xfrm>
            <a:off x="2579372" y="586703"/>
            <a:ext cx="162242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CONSTITUIÇÃO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1988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LEI" id="238" name="Google Shape;238;p8"/>
          <p:cNvPicPr preferRelativeResize="0"/>
          <p:nvPr/>
        </p:nvPicPr>
        <p:blipFill rotWithShape="1">
          <a:blip r:embed="rId5">
            <a:alphaModFix/>
          </a:blip>
          <a:srcRect b="10518" l="16500" r="16698" t="12516"/>
          <a:stretch/>
        </p:blipFill>
        <p:spPr>
          <a:xfrm flipH="1">
            <a:off x="6643143" y="1390942"/>
            <a:ext cx="1036776" cy="1176633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8"/>
          <p:cNvSpPr txBox="1"/>
          <p:nvPr/>
        </p:nvSpPr>
        <p:spPr>
          <a:xfrm>
            <a:off x="7602865" y="463910"/>
            <a:ext cx="203897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PLANO DIRETOR DE RECURSOS HÍDRICOS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8"/>
          <p:cNvSpPr txBox="1"/>
          <p:nvPr/>
        </p:nvSpPr>
        <p:spPr>
          <a:xfrm>
            <a:off x="5127724" y="2805673"/>
            <a:ext cx="1890164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PLANOS/LEIS SANEAMENTO DRENAGEM HABITAÇÃO MOBILIDADE CULTURA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251660"/>
                </a:solidFill>
                <a:latin typeface="Calibri"/>
                <a:ea typeface="Calibri"/>
                <a:cs typeface="Calibri"/>
                <a:sym typeface="Calibri"/>
              </a:rPr>
              <a:t>MEIO AMBIENTE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m para LEI" id="241" name="Google Shape;241;p8"/>
          <p:cNvPicPr preferRelativeResize="0"/>
          <p:nvPr/>
        </p:nvPicPr>
        <p:blipFill rotWithShape="1">
          <a:blip r:embed="rId5">
            <a:alphaModFix/>
          </a:blip>
          <a:srcRect b="10518" l="16500" r="16698" t="12516"/>
          <a:stretch/>
        </p:blipFill>
        <p:spPr>
          <a:xfrm>
            <a:off x="5508907" y="4862535"/>
            <a:ext cx="879486" cy="998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ppa.sp.gov.br/images/sistemaorcamentario.png" id="247" name="Google Shape;24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8278" y="2992767"/>
            <a:ext cx="9095444" cy="3971913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9"/>
          <p:cNvSpPr/>
          <p:nvPr/>
        </p:nvSpPr>
        <p:spPr>
          <a:xfrm>
            <a:off x="461540" y="673150"/>
            <a:ext cx="11268919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pt-BR" sz="2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 PLANO DIRETOR É </a:t>
            </a:r>
            <a:r>
              <a:rPr b="1" i="0" lang="pt-BR" sz="26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UMA PARTE </a:t>
            </a:r>
            <a:r>
              <a:rPr b="1" i="0" lang="pt-BR" sz="2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DO PROCESSO DE PLANEJAMENTO MUNICIPAL, DEVENDO O </a:t>
            </a:r>
            <a:r>
              <a:rPr b="1" i="0" lang="pt-BR" sz="26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PLANO PLURIANUAL</a:t>
            </a:r>
            <a:r>
              <a:rPr b="1" i="0" lang="pt-BR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lang="pt-BR" sz="2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r>
              <a:rPr b="1" i="0" lang="pt-BR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BR" sz="26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DIRETRIZES ORÇAMENTÁRIAS </a:t>
            </a:r>
            <a:r>
              <a:rPr b="1" i="0" lang="pt-BR" sz="2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 O ORÇAMENTO ANUAL INCORPORAR AS DIRETRIZES E AS PRIORIDADES NELE CONTIDAS.</a:t>
            </a:r>
            <a:endParaRPr b="1" i="0" sz="26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9" name="Google Shape;249;p9"/>
          <p:cNvGrpSpPr/>
          <p:nvPr/>
        </p:nvGrpSpPr>
        <p:grpSpPr>
          <a:xfrm rot="10800000">
            <a:off x="2" y="11611"/>
            <a:ext cx="12191998" cy="696232"/>
            <a:chOff x="1" y="6005318"/>
            <a:chExt cx="12191998" cy="856307"/>
          </a:xfrm>
        </p:grpSpPr>
        <p:pic>
          <p:nvPicPr>
            <p:cNvPr id="250" name="Google Shape;250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5400000">
              <a:off x="642844" y="5362475"/>
              <a:ext cx="852682" cy="2138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5400000">
              <a:off x="2725753" y="5448504"/>
              <a:ext cx="803632" cy="2015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5400000">
              <a:off x="4728793" y="5452129"/>
              <a:ext cx="803632" cy="2015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5400000">
              <a:off x="6731833" y="5448504"/>
              <a:ext cx="803632" cy="2015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5400000">
              <a:off x="8722553" y="5448504"/>
              <a:ext cx="803632" cy="2015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5400000">
              <a:off x="10747888" y="5413889"/>
              <a:ext cx="803632" cy="208459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2020-01-21T12:15:25Z</dcterms:created>
  <dc:creator>Leopoldo Ferreira Curi</dc:creator>
</cp:coreProperties>
</file>